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0"/>
  </p:notesMasterIdLst>
  <p:sldIdLst>
    <p:sldId id="258" r:id="rId5"/>
    <p:sldId id="273" r:id="rId6"/>
    <p:sldId id="309" r:id="rId7"/>
    <p:sldId id="304" r:id="rId8"/>
    <p:sldId id="316" r:id="rId9"/>
    <p:sldId id="319" r:id="rId10"/>
    <p:sldId id="318" r:id="rId11"/>
    <p:sldId id="317" r:id="rId12"/>
    <p:sldId id="320" r:id="rId13"/>
    <p:sldId id="311" r:id="rId14"/>
    <p:sldId id="266" r:id="rId15"/>
    <p:sldId id="294" r:id="rId16"/>
    <p:sldId id="301" r:id="rId17"/>
    <p:sldId id="302" r:id="rId18"/>
    <p:sldId id="303" r:id="rId19"/>
    <p:sldId id="315" r:id="rId20"/>
    <p:sldId id="305" r:id="rId21"/>
    <p:sldId id="306" r:id="rId22"/>
    <p:sldId id="307" r:id="rId23"/>
    <p:sldId id="308" r:id="rId24"/>
    <p:sldId id="324" r:id="rId25"/>
    <p:sldId id="312" r:id="rId26"/>
    <p:sldId id="321" r:id="rId27"/>
    <p:sldId id="322" r:id="rId28"/>
    <p:sldId id="282" r:id="rId29"/>
  </p:sldIdLst>
  <p:sldSz cx="9144000" cy="5143500" type="screen16x9"/>
  <p:notesSz cx="6858000" cy="9144000"/>
  <p:defaultTextStyle>
    <a:defPPr>
      <a:defRPr lang="es-ES_trad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6F1F"/>
    <a:srgbClr val="EFA442"/>
    <a:srgbClr val="FFA400"/>
    <a:srgbClr val="F6781E"/>
    <a:srgbClr val="F28E5E"/>
    <a:srgbClr val="FFFFFF"/>
    <a:srgbClr val="E0606C"/>
    <a:srgbClr val="E06036"/>
    <a:srgbClr val="ED0036"/>
    <a:srgbClr val="D375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3627B0-E802-429A-942F-D2DA4CB76229}" v="55" dt="2021-03-26T06:48:39.3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05"/>
    <p:restoredTop sz="94720"/>
  </p:normalViewPr>
  <p:slideViewPr>
    <p:cSldViewPr snapToObjects="1" showGuides="1">
      <p:cViewPr varScale="1">
        <p:scale>
          <a:sx n="83" d="100"/>
          <a:sy n="83" d="100"/>
        </p:scale>
        <p:origin x="1140" y="52"/>
      </p:cViewPr>
      <p:guideLst/>
    </p:cSldViewPr>
  </p:slideViewPr>
  <p:outlineViewPr>
    <p:cViewPr>
      <p:scale>
        <a:sx n="33" d="100"/>
        <a:sy n="33" d="100"/>
      </p:scale>
      <p:origin x="0" y="-2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/Relationships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59E15-45E8-144F-805B-7CEC0A4F6708}" type="datetimeFigureOut">
              <a:rPr lang="es-ES_tradnl" smtClean="0"/>
              <a:t>26/03/2021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307780-ECE7-DA44-B925-F171838B6E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7060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3165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36785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45072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966171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7126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99249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047374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279804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115685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20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193798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21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129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95017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22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69870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44664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54150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7030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63130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23648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45244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07780-ECE7-DA44-B925-F171838B6EAC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70424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SENS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62230" y="4635481"/>
            <a:ext cx="1651494" cy="278690"/>
          </a:xfrm>
          <a:prstGeom prst="rect">
            <a:avLst/>
          </a:prstGeom>
        </p:spPr>
      </p:pic>
      <p:sp>
        <p:nvSpPr>
          <p:cNvPr id="4" name="Título 7"/>
          <p:cNvSpPr>
            <a:spLocks noGrp="1"/>
          </p:cNvSpPr>
          <p:nvPr>
            <p:ph type="title"/>
          </p:nvPr>
        </p:nvSpPr>
        <p:spPr>
          <a:xfrm>
            <a:off x="251520" y="635682"/>
            <a:ext cx="3277692" cy="1784884"/>
          </a:xfrm>
          <a:prstGeom prst="rect">
            <a:avLst/>
          </a:prstGeom>
        </p:spPr>
        <p:txBody>
          <a:bodyPr/>
          <a:lstStyle>
            <a:lvl1pPr>
              <a:defRPr lang="es-ES_tradnl" sz="4000" b="1" i="0" u="none" strike="noStrike" kern="0" cap="none" dirty="0">
                <a:solidFill>
                  <a:prstClr val="white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5" name="Marcador de texto 9"/>
          <p:cNvSpPr>
            <a:spLocks noGrp="1"/>
          </p:cNvSpPr>
          <p:nvPr>
            <p:ph type="body" sz="quarter" idx="10"/>
          </p:nvPr>
        </p:nvSpPr>
        <p:spPr>
          <a:xfrm>
            <a:off x="250825" y="3939902"/>
            <a:ext cx="3278188" cy="5036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s-ES_tradnl" sz="1500" b="1" i="0" u="none" strike="noStrike" kern="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  <p:sp>
        <p:nvSpPr>
          <p:cNvPr id="6" name="Marcador de texto 9"/>
          <p:cNvSpPr>
            <a:spLocks noGrp="1"/>
          </p:cNvSpPr>
          <p:nvPr>
            <p:ph type="body" sz="quarter" idx="11"/>
          </p:nvPr>
        </p:nvSpPr>
        <p:spPr>
          <a:xfrm>
            <a:off x="250825" y="4443511"/>
            <a:ext cx="3278188" cy="5036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es-ES_tradnl" sz="1500" b="0" i="0" u="none" strike="noStrike" kern="0" cap="none" spc="0" normalizeH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  <p:pic>
        <p:nvPicPr>
          <p:cNvPr id="8" name="Imagen 5">
            <a:extLst>
              <a:ext uri="{FF2B5EF4-FFF2-40B4-BE49-F238E27FC236}">
                <a16:creationId xmlns:a16="http://schemas.microsoft.com/office/drawing/2014/main" id="{545105DF-A54D-C246-B528-61A79E84081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49"/>
                    </a14:imgEffect>
                    <a14:imgEffect>
                      <a14:saturation sat="59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12494">
            <a:off x="2851482" y="156546"/>
            <a:ext cx="7300981" cy="4106802"/>
          </a:xfrm>
          <a:prstGeom prst="rect">
            <a:avLst/>
          </a:prstGeom>
          <a:noFill/>
          <a:effectLst/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4" userDrawn="1">
          <p15:clr>
            <a:srgbClr val="FBAE40"/>
          </p15:clr>
        </p15:guide>
        <p15:guide id="2" pos="1882" userDrawn="1">
          <p15:clr>
            <a:srgbClr val="FBAE40"/>
          </p15:clr>
        </p15:guide>
        <p15:guide id="3" pos="2018" userDrawn="1">
          <p15:clr>
            <a:srgbClr val="FBAE40"/>
          </p15:clr>
        </p15:guide>
        <p15:guide id="4" pos="3696" userDrawn="1">
          <p15:clr>
            <a:srgbClr val="FBAE40"/>
          </p15:clr>
        </p15:guide>
        <p15:guide id="5" pos="3878" userDrawn="1">
          <p15:clr>
            <a:srgbClr val="FBAE40"/>
          </p15:clr>
        </p15:guide>
        <p15:guide id="6" pos="55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GUT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-1"/>
            <a:ext cx="4572000" cy="5143501"/>
          </a:xfrm>
          <a:prstGeom prst="rect">
            <a:avLst/>
          </a:prstGeom>
          <a:gradFill>
            <a:gsLst>
              <a:gs pos="0">
                <a:srgbClr val="E37742">
                  <a:alpha val="14000"/>
                </a:srgbClr>
              </a:gs>
              <a:gs pos="59000">
                <a:srgbClr val="E78B5F"/>
              </a:gs>
              <a:gs pos="100000">
                <a:srgbClr val="E0606C"/>
              </a:gs>
            </a:gsLst>
            <a:path path="circle">
              <a:fillToRect l="50000" t="-80000" r="50000" b="18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ángulo 2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rgbClr val="F28E5E"/>
                </a:solidFill>
              </a:rPr>
              <a:t> </a:t>
            </a:r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251520" y="627534"/>
            <a:ext cx="3637732" cy="9937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_tradnl" sz="2400" b="1" i="0" u="none" strike="noStrike" kern="0" cap="none" dirty="0">
                <a:solidFill>
                  <a:prstClr val="white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GUT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-6960"/>
            <a:ext cx="4572000" cy="5170997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F28E5E"/>
              </a:solidFill>
            </a:endParaRPr>
          </a:p>
        </p:txBody>
      </p:sp>
      <p:sp>
        <p:nvSpPr>
          <p:cNvPr id="3" name="Rectángulo 2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rgbClr val="F28E5E"/>
                </a:solidFill>
              </a:rPr>
              <a:t> </a:t>
            </a:r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251520" y="627534"/>
            <a:ext cx="3637732" cy="9937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_tradnl" sz="2400" b="1" i="0" u="none" strike="noStrike" kern="0" cap="none" dirty="0">
                <a:solidFill>
                  <a:srgbClr val="F28E5E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5">
            <a:extLst>
              <a:ext uri="{FF2B5EF4-FFF2-40B4-BE49-F238E27FC236}">
                <a16:creationId xmlns:a16="http://schemas.microsoft.com/office/drawing/2014/main" id="{A2CD42E3-C515-1146-980F-80E3328E2096}"/>
              </a:ext>
            </a:extLst>
          </p:cNvPr>
          <p:cNvSpPr/>
          <p:nvPr userDrawn="1"/>
        </p:nvSpPr>
        <p:spPr>
          <a:xfrm>
            <a:off x="0" y="-6959"/>
            <a:ext cx="4572000" cy="51504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F28E5E"/>
              </a:solidFill>
            </a:endParaRPr>
          </a:p>
        </p:txBody>
      </p:sp>
      <p:sp>
        <p:nvSpPr>
          <p:cNvPr id="4" name="Rectángulo 2">
            <a:extLst>
              <a:ext uri="{FF2B5EF4-FFF2-40B4-BE49-F238E27FC236}">
                <a16:creationId xmlns:a16="http://schemas.microsoft.com/office/drawing/2014/main" id="{925F79A7-89A4-EC47-8A14-4FA271CFE48B}"/>
              </a:ext>
            </a:extLst>
          </p:cNvPr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rgbClr val="F28E5E"/>
                </a:solidFill>
              </a:rPr>
              <a:t> </a:t>
            </a:r>
          </a:p>
        </p:txBody>
      </p:sp>
      <p:sp>
        <p:nvSpPr>
          <p:cNvPr id="5" name="Título 3">
            <a:extLst>
              <a:ext uri="{FF2B5EF4-FFF2-40B4-BE49-F238E27FC236}">
                <a16:creationId xmlns:a16="http://schemas.microsoft.com/office/drawing/2014/main" id="{DB2AF57B-3730-C746-8AF2-F208A44D2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627534"/>
            <a:ext cx="3637732" cy="9937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_tradnl" sz="2400" b="1" i="0" u="none" strike="noStrike" kern="0" cap="none" dirty="0">
                <a:solidFill>
                  <a:srgbClr val="F28E5E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</p:spTree>
    <p:extLst>
      <p:ext uri="{BB962C8B-B14F-4D97-AF65-F5344CB8AC3E}">
        <p14:creationId xmlns:p14="http://schemas.microsoft.com/office/powerpoint/2010/main" val="17868698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TACAT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610191" y="2139702"/>
            <a:ext cx="7886700" cy="993775"/>
          </a:xfrm>
          <a:prstGeom prst="rect">
            <a:avLst/>
          </a:prstGeom>
        </p:spPr>
        <p:txBody>
          <a:bodyPr/>
          <a:lstStyle>
            <a:lvl1pPr algn="ctr">
              <a:defRPr lang="es-ES_tradnl" sz="4000" b="1" i="0" u="none" strike="noStrike" kern="0" cap="none" dirty="0">
                <a:solidFill>
                  <a:prstClr val="white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TACA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1520" y="627534"/>
            <a:ext cx="7886700" cy="993775"/>
          </a:xfrm>
          <a:prstGeom prst="rect">
            <a:avLst/>
          </a:prstGeom>
        </p:spPr>
        <p:txBody>
          <a:bodyPr/>
          <a:lstStyle>
            <a:lvl1pPr>
              <a:defRPr lang="es-ES_tradnl" sz="2400" b="1" i="0" u="none" strike="noStrike" kern="1200" cap="none" dirty="0">
                <a:solidFill>
                  <a:schemeClr val="bg1"/>
                </a:solidFill>
                <a:latin typeface="Raleway" charset="0"/>
                <a:ea typeface="Verdana" panose="020B0604030504040204" pitchFamily="34" charset="0"/>
                <a:cs typeface="Verdana" panose="020B0604030504040204" pitchFamily="34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TACAT BLANC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rgbClr val="F28E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rgbClr val="F28E5E"/>
                </a:solidFill>
              </a:rPr>
              <a:t> </a:t>
            </a:r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610191" y="2139702"/>
            <a:ext cx="7886700" cy="993775"/>
          </a:xfrm>
          <a:prstGeom prst="rect">
            <a:avLst/>
          </a:prstGeom>
        </p:spPr>
        <p:txBody>
          <a:bodyPr/>
          <a:lstStyle>
            <a:lvl1pPr algn="ctr">
              <a:defRPr lang="es-ES_tradnl" sz="4000" b="1" i="0" u="none" strike="noStrike" kern="0" cap="none" dirty="0">
                <a:solidFill>
                  <a:srgbClr val="F28E5E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NCAM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EBEF574-DA7B-924F-ABFE-37CD158491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en-ES"/>
          </a:p>
        </p:txBody>
      </p:sp>
      <p:sp>
        <p:nvSpPr>
          <p:cNvPr id="3" name="Rectángulo 2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rgbClr val="F28E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rgbClr val="F28E5E"/>
                </a:solidFill>
              </a:rPr>
              <a:t> </a:t>
            </a:r>
          </a:p>
        </p:txBody>
      </p:sp>
      <p:sp>
        <p:nvSpPr>
          <p:cNvPr id="5" name="Rectángulo 4"/>
          <p:cNvSpPr/>
          <p:nvPr userDrawn="1"/>
        </p:nvSpPr>
        <p:spPr>
          <a:xfrm>
            <a:off x="4572001" y="-1"/>
            <a:ext cx="4572000" cy="5143501"/>
          </a:xfrm>
          <a:prstGeom prst="rect">
            <a:avLst/>
          </a:prstGeom>
          <a:solidFill>
            <a:srgbClr val="F28E5E">
              <a:alpha val="69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8204" y="843558"/>
            <a:ext cx="3277692" cy="1728192"/>
          </a:xfrm>
          <a:prstGeom prst="rect">
            <a:avLst/>
          </a:prstGeom>
        </p:spPr>
        <p:txBody>
          <a:bodyPr/>
          <a:lstStyle>
            <a:lvl1pPr>
              <a:defRPr lang="es-ES_tradnl" sz="3200" b="1" i="0" u="none" strike="noStrike" kern="0" cap="none" dirty="0">
                <a:solidFill>
                  <a:srgbClr val="F28E5E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708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AMB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1"/>
          <p:cNvSpPr/>
          <p:nvPr userDrawn="1"/>
        </p:nvSpPr>
        <p:spPr>
          <a:xfrm>
            <a:off x="4572000" y="-1"/>
            <a:ext cx="4572000" cy="51435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ctángulo 5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62230" y="356992"/>
            <a:ext cx="1651494" cy="278690"/>
          </a:xfrm>
          <a:prstGeom prst="rect">
            <a:avLst/>
          </a:prstGeom>
        </p:spPr>
      </p:pic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251520" y="635682"/>
            <a:ext cx="3277692" cy="1784884"/>
          </a:xfrm>
          <a:prstGeom prst="rect">
            <a:avLst/>
          </a:prstGeom>
        </p:spPr>
        <p:txBody>
          <a:bodyPr/>
          <a:lstStyle>
            <a:lvl1pPr>
              <a:defRPr lang="es-ES_tradnl" sz="4000" b="1" i="0" u="none" strike="noStrike" kern="0" cap="none" dirty="0">
                <a:solidFill>
                  <a:prstClr val="white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0"/>
          </p:nvPr>
        </p:nvSpPr>
        <p:spPr>
          <a:xfrm>
            <a:off x="250825" y="3939902"/>
            <a:ext cx="3278188" cy="5036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s-ES_tradnl" sz="1500" b="1" i="0" u="none" strike="noStrike" kern="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1"/>
          </p:nvPr>
        </p:nvSpPr>
        <p:spPr>
          <a:xfrm>
            <a:off x="250825" y="4443511"/>
            <a:ext cx="3278188" cy="5036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es-ES_tradnl" sz="1500" b="0" i="0" u="none" strike="noStrike" kern="0" cap="none" spc="0" normalizeH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SEPARADO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1"/>
          <p:cNvSpPr/>
          <p:nvPr userDrawn="1"/>
        </p:nvSpPr>
        <p:spPr>
          <a:xfrm>
            <a:off x="4572000" y="-1"/>
            <a:ext cx="4572000" cy="51435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16EB573-69B7-114E-A359-5322C12879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en-ES"/>
          </a:p>
        </p:txBody>
      </p:sp>
      <p:sp>
        <p:nvSpPr>
          <p:cNvPr id="9" name="Rectángulo 8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0"/>
          </p:nvPr>
        </p:nvSpPr>
        <p:spPr>
          <a:xfrm>
            <a:off x="251520" y="588365"/>
            <a:ext cx="3781425" cy="1008062"/>
          </a:xfrm>
          <a:prstGeom prst="rect">
            <a:avLst/>
          </a:prstGeom>
        </p:spPr>
        <p:txBody>
          <a:bodyPr/>
          <a:lstStyle>
            <a:lvl1pPr marL="0" indent="0">
              <a:defRPr lang="es-ES_tradnl" sz="2400" b="1" i="0" u="none" strike="noStrike" kern="0" cap="none">
                <a:solidFill>
                  <a:prstClr val="white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  <a:lvl2pPr marL="0" indent="0">
              <a:defRPr/>
            </a:lvl2pPr>
            <a:lvl3pPr marL="0" indent="0">
              <a:defRPr/>
            </a:lvl3pPr>
            <a:lvl4pPr marL="0" indent="0">
              <a:defRPr/>
            </a:lvl4pPr>
            <a:lvl5pPr marL="0" indent="0">
              <a:defRPr/>
            </a:lvl5pPr>
          </a:lstStyle>
          <a:p>
            <a:pPr marL="0" marR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Nunito Sans"/>
              <a:buNone/>
            </a:pPr>
            <a:r>
              <a:rPr lang="es-ES_tradnl" dirty="0"/>
              <a:t>Haga clic para modificar el estilo de texto </a:t>
            </a:r>
            <a:r>
              <a:rPr lang="es-ES_tradnl"/>
              <a:t>del patrón</a:t>
            </a:r>
            <a:endParaRPr lang="es-ES_tradnl" dirty="0"/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11" hasCustomPrompt="1"/>
          </p:nvPr>
        </p:nvSpPr>
        <p:spPr>
          <a:xfrm>
            <a:off x="323528" y="2571749"/>
            <a:ext cx="1944687" cy="2016125"/>
          </a:xfrm>
          <a:prstGeom prst="rect">
            <a:avLst/>
          </a:prstGeom>
        </p:spPr>
        <p:txBody>
          <a:bodyPr/>
          <a:lstStyle>
            <a:lvl1pPr marL="0" indent="0">
              <a:defRPr/>
            </a:lvl1pPr>
            <a:lvl2pPr marL="0" indent="0">
              <a:defRPr lang="es-ES_tradnl" sz="20000" kern="0">
                <a:solidFill>
                  <a:schemeClr val="bg1">
                    <a:alpha val="36000"/>
                  </a:schemeClr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2pPr>
            <a:lvl3pPr marL="0" indent="0">
              <a:defRPr/>
            </a:lvl3pPr>
            <a:lvl4pPr marL="0" indent="0">
              <a:defRPr/>
            </a:lvl4pPr>
            <a:lvl5pPr marL="0" indent="0">
              <a:defRPr/>
            </a:lvl5pPr>
          </a:lstStyle>
          <a:p>
            <a:pPr marL="95250" lvl="1" algn="l" defTabSz="914400" rtl="0" eaLnBrk="1" latinLnBrk="0" hangingPunct="1">
              <a:buClr>
                <a:srgbClr val="000000"/>
              </a:buClr>
              <a:buFont typeface="Arial"/>
              <a:buNone/>
            </a:pPr>
            <a:r>
              <a:rPr lang="es-ES_tradnl"/>
              <a:t>0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DESTAC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1;p11"/>
          <p:cNvSpPr/>
          <p:nvPr userDrawn="1"/>
        </p:nvSpPr>
        <p:spPr>
          <a:xfrm>
            <a:off x="367900" y="505425"/>
            <a:ext cx="8049125" cy="4132625"/>
          </a:xfrm>
          <a:custGeom>
            <a:avLst/>
            <a:gdLst/>
            <a:ahLst/>
            <a:cxnLst/>
            <a:rect l="l" t="t" r="r" b="b"/>
            <a:pathLst>
              <a:path w="321965" h="165305" extrusionOk="0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w="76200" cap="flat" cmpd="sng">
            <a:solidFill>
              <a:sysClr val="window" lastClr="FFFFFF"/>
            </a:solidFill>
            <a:prstDash val="solid"/>
            <a:round/>
            <a:headEnd type="none" w="med" len="med"/>
            <a:tailEnd type="none" w="med" len="med"/>
          </a:ln>
          <a:effectLst>
            <a:softEdge rad="0"/>
          </a:effectLst>
        </p:spPr>
      </p:sp>
      <p:sp>
        <p:nvSpPr>
          <p:cNvPr id="5" name="Google Shape;30;p5"/>
          <p:cNvSpPr txBox="1"/>
          <p:nvPr userDrawn="1"/>
        </p:nvSpPr>
        <p:spPr>
          <a:xfrm>
            <a:off x="3508159" y="778163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 defTabSz="914400">
              <a:buClr>
                <a:srgbClr val="000000"/>
              </a:buClr>
              <a:buFont typeface="Arial"/>
              <a:buNone/>
            </a:pPr>
            <a:r>
              <a:rPr lang="en" sz="7200" kern="0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 kern="0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63688" y="2515710"/>
            <a:ext cx="5760640" cy="993775"/>
          </a:xfrm>
          <a:prstGeom prst="rect">
            <a:avLst/>
          </a:prstGeom>
        </p:spPr>
        <p:txBody>
          <a:bodyPr/>
          <a:lstStyle>
            <a:lvl1pPr marL="0" marR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lang="es-ES_tradnl" sz="2400" b="0" i="1" u="none" strike="noStrike" kern="0" cap="none">
                <a:solidFill>
                  <a:prstClr val="white"/>
                </a:solidFill>
                <a:latin typeface="Georgia" charset="0"/>
                <a:ea typeface="Georgia" charset="0"/>
                <a:cs typeface="Georgia" charset="0"/>
                <a:sym typeface="Arial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ITA O DESTAC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2164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G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7;p11"/>
          <p:cNvSpPr/>
          <p:nvPr userDrawn="1"/>
        </p:nvSpPr>
        <p:spPr>
          <a:xfrm>
            <a:off x="2280749" y="-1"/>
            <a:ext cx="6863251" cy="51435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Rectángulo 11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  <a:prstGeom prst="rect">
            <a:avLst/>
          </a:prstGeom>
        </p:spPr>
        <p:txBody>
          <a:bodyPr/>
          <a:lstStyle>
            <a:lvl1pPr>
              <a:defRPr lang="es-ES_tradnl" sz="2400" b="1" i="0" u="none" strike="noStrike" kern="1200" cap="none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1880542"/>
            <a:ext cx="1765300" cy="2246312"/>
          </a:xfrm>
          <a:prstGeom prst="rect">
            <a:avLst/>
          </a:prstGeom>
        </p:spPr>
        <p:txBody>
          <a:bodyPr/>
          <a:lstStyle>
            <a:lvl1pPr marL="366713" marR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  <a:defRPr lang="ca-ES" sz="1400" b="0" i="0" u="none" strike="noStrike" kern="1200" cap="none" baseline="0" dirty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</a:lstStyle>
          <a:p>
            <a:pPr marL="366713">
              <a:lnSpc>
                <a:spcPct val="100000"/>
              </a:lnSpc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</a:pPr>
            <a:r>
              <a:rPr lang="ca-ES" sz="1400" i="0" dirty="0">
                <a:solidFill>
                  <a:schemeClr val="bg1"/>
                </a:solidFill>
              </a:rPr>
              <a:t>Destacat 1</a:t>
            </a:r>
          </a:p>
          <a:p>
            <a:pPr marL="366713">
              <a:lnSpc>
                <a:spcPct val="100000"/>
              </a:lnSpc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</a:pPr>
            <a:r>
              <a:rPr lang="ca-ES" sz="1400" i="0" dirty="0">
                <a:solidFill>
                  <a:schemeClr val="bg1"/>
                </a:solidFill>
              </a:rPr>
              <a:t>Destacat 2</a:t>
            </a:r>
          </a:p>
          <a:p>
            <a:pPr marL="366713">
              <a:lnSpc>
                <a:spcPct val="100000"/>
              </a:lnSpc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</a:pPr>
            <a:r>
              <a:rPr lang="ca-ES" sz="1400" i="0" dirty="0">
                <a:solidFill>
                  <a:schemeClr val="bg1"/>
                </a:solidFill>
              </a:rPr>
              <a:t>Destacat 3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837" userDrawn="1">
          <p15:clr>
            <a:srgbClr val="FBAE40"/>
          </p15:clr>
        </p15:guide>
        <p15:guide id="2" pos="5329" userDrawn="1">
          <p15:clr>
            <a:srgbClr val="FBAE40"/>
          </p15:clr>
        </p15:guide>
        <p15:guide id="3" pos="3470" userDrawn="1">
          <p15:clr>
            <a:srgbClr val="FBAE40"/>
          </p15:clr>
        </p15:guide>
        <p15:guide id="4" pos="3696" userDrawn="1">
          <p15:clr>
            <a:srgbClr val="FBAE40"/>
          </p15:clr>
        </p15:guide>
        <p15:guide id="5" orient="horz" pos="395" userDrawn="1">
          <p15:clr>
            <a:srgbClr val="FBAE40"/>
          </p15:clr>
        </p15:guide>
        <p15:guide id="6" orient="horz" pos="289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ING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7;p11"/>
          <p:cNvSpPr/>
          <p:nvPr userDrawn="1"/>
        </p:nvSpPr>
        <p:spPr>
          <a:xfrm>
            <a:off x="2280749" y="-1"/>
            <a:ext cx="6863251" cy="51435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Rectángulo 11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  <a:prstGeom prst="rect">
            <a:avLst/>
          </a:prstGeom>
        </p:spPr>
        <p:txBody>
          <a:bodyPr/>
          <a:lstStyle>
            <a:lvl1pPr>
              <a:defRPr lang="es-ES_tradnl" sz="2400" b="1" i="0" u="none" strike="noStrike" kern="1200" cap="none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1880542"/>
            <a:ext cx="1765300" cy="2779440"/>
          </a:xfrm>
          <a:prstGeom prst="rect">
            <a:avLst/>
          </a:prstGeom>
        </p:spPr>
        <p:txBody>
          <a:bodyPr/>
          <a:lstStyle>
            <a:lvl1pPr marL="366713" marR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  <a:defRPr lang="ca-ES" sz="1400" b="0" i="0" u="none" strike="noStrike" kern="1200" cap="none" baseline="0" dirty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</a:lstStyle>
          <a:p>
            <a:pPr marL="366713">
              <a:lnSpc>
                <a:spcPct val="100000"/>
              </a:lnSpc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</a:pPr>
            <a:r>
              <a:rPr lang="ca-ES" sz="1400" i="0" dirty="0">
                <a:solidFill>
                  <a:schemeClr val="bg1"/>
                </a:solidFill>
              </a:rPr>
              <a:t>Destacat 1</a:t>
            </a:r>
          </a:p>
          <a:p>
            <a:pPr marL="366713">
              <a:lnSpc>
                <a:spcPct val="100000"/>
              </a:lnSpc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</a:pPr>
            <a:r>
              <a:rPr lang="ca-ES" sz="1400" i="0" dirty="0">
                <a:solidFill>
                  <a:schemeClr val="bg1"/>
                </a:solidFill>
              </a:rPr>
              <a:t>Destacat 2</a:t>
            </a:r>
          </a:p>
          <a:p>
            <a:pPr marL="366713">
              <a:lnSpc>
                <a:spcPct val="100000"/>
              </a:lnSpc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</a:pPr>
            <a:r>
              <a:rPr lang="ca-ES" sz="1400" i="0" dirty="0">
                <a:solidFill>
                  <a:schemeClr val="bg1"/>
                </a:solidFill>
              </a:rPr>
              <a:t>Destacat 3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1"/>
          </p:nvPr>
        </p:nvSpPr>
        <p:spPr>
          <a:xfrm>
            <a:off x="2916238" y="627534"/>
            <a:ext cx="5759450" cy="4032448"/>
          </a:xfrm>
          <a:prstGeom prst="rect">
            <a:avLst/>
          </a:prstGeom>
        </p:spPr>
        <p:txBody>
          <a:bodyPr/>
          <a:lstStyle>
            <a:lvl1pPr marL="366713" marR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  <a:defRPr lang="es-ES_tradnl" sz="1400" b="0" i="0" u="none" strike="noStrike" kern="1200" cap="none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366713" marR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  <a:defRPr lang="es-ES_tradnl" sz="1400" b="0" i="0" u="none" strike="noStrike" kern="1200" cap="none" baseline="0" smtClean="0">
                <a:solidFill>
                  <a:srgbClr val="F28E5E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2pPr>
            <a:lvl3pPr marL="366713" marR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  <a:defRPr lang="es-ES_tradnl" sz="1400" b="0" i="0" u="none" strike="noStrike" kern="1200" cap="none" baseline="0" smtClean="0">
                <a:solidFill>
                  <a:srgbClr val="F28E5E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3pPr>
            <a:lvl4pPr marL="366713" marR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  <a:defRPr lang="es-ES_tradnl" sz="1400" b="0" i="0" u="none" strike="noStrike" kern="1200" cap="none" baseline="0" smtClean="0">
                <a:solidFill>
                  <a:srgbClr val="F28E5E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4pPr>
            <a:lvl5pPr marL="366713" marR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  <a:defRPr lang="es-ES_tradnl" sz="1400" b="0" i="0" u="none" strike="noStrike" kern="1200" cap="none" baseline="0" dirty="0">
                <a:solidFill>
                  <a:srgbClr val="F28E5E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5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837">
          <p15:clr>
            <a:srgbClr val="FBAE40"/>
          </p15:clr>
        </p15:guide>
        <p15:guide id="2" pos="5329">
          <p15:clr>
            <a:srgbClr val="FBAE40"/>
          </p15:clr>
        </p15:guide>
        <p15:guide id="3" pos="3470">
          <p15:clr>
            <a:srgbClr val="FBAE40"/>
          </p15:clr>
        </p15:guide>
        <p15:guide id="4" pos="3696">
          <p15:clr>
            <a:srgbClr val="FBAE40"/>
          </p15:clr>
        </p15:guide>
        <p15:guide id="5" orient="horz" pos="395">
          <p15:clr>
            <a:srgbClr val="FBAE40"/>
          </p15:clr>
        </p15:guide>
        <p15:guide id="6" orient="horz" pos="289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GUT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7;p11"/>
          <p:cNvSpPr/>
          <p:nvPr userDrawn="1"/>
        </p:nvSpPr>
        <p:spPr>
          <a:xfrm>
            <a:off x="2280749" y="-1"/>
            <a:ext cx="6863251" cy="51435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409F55-DDC9-9648-85DC-63F66B44496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281238" y="0"/>
            <a:ext cx="6862762" cy="5143500"/>
          </a:xfrm>
          <a:prstGeom prst="rect">
            <a:avLst/>
          </a:prstGeom>
        </p:spPr>
        <p:txBody>
          <a:bodyPr/>
          <a:lstStyle/>
          <a:p>
            <a:endParaRPr lang="en-ES"/>
          </a:p>
        </p:txBody>
      </p:sp>
      <p:sp>
        <p:nvSpPr>
          <p:cNvPr id="12" name="Rectángulo 11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  <a:prstGeom prst="rect">
            <a:avLst/>
          </a:prstGeom>
        </p:spPr>
        <p:txBody>
          <a:bodyPr/>
          <a:lstStyle>
            <a:lvl1pPr>
              <a:defRPr lang="es-ES_tradnl" sz="2400" b="1" i="0" u="none" strike="noStrike" kern="1200" cap="none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1880542"/>
            <a:ext cx="1765300" cy="2779440"/>
          </a:xfrm>
          <a:prstGeom prst="rect">
            <a:avLst/>
          </a:prstGeom>
        </p:spPr>
        <p:txBody>
          <a:bodyPr/>
          <a:lstStyle>
            <a:lvl1pPr marL="366713" marR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  <a:defRPr lang="ca-ES" sz="1400" b="0" i="0" u="none" strike="noStrike" kern="1200" cap="none" baseline="0" dirty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</a:lstStyle>
          <a:p>
            <a:pPr marL="366713">
              <a:lnSpc>
                <a:spcPct val="100000"/>
              </a:lnSpc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</a:pPr>
            <a:r>
              <a:rPr lang="ca-ES" sz="1400" i="0" dirty="0">
                <a:solidFill>
                  <a:schemeClr val="bg1"/>
                </a:solidFill>
              </a:rPr>
              <a:t>Destacat 1</a:t>
            </a:r>
          </a:p>
          <a:p>
            <a:pPr marL="366713">
              <a:lnSpc>
                <a:spcPct val="100000"/>
              </a:lnSpc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</a:pPr>
            <a:r>
              <a:rPr lang="ca-ES" sz="1400" i="0" dirty="0">
                <a:solidFill>
                  <a:schemeClr val="bg1"/>
                </a:solidFill>
              </a:rPr>
              <a:t>Destacat 2</a:t>
            </a:r>
          </a:p>
          <a:p>
            <a:pPr marL="366713">
              <a:lnSpc>
                <a:spcPct val="100000"/>
              </a:lnSpc>
              <a:spcAft>
                <a:spcPts val="600"/>
              </a:spcAft>
              <a:buClr>
                <a:schemeClr val="bg1"/>
              </a:buClr>
              <a:buSzPct val="83000"/>
              <a:buFont typeface="Arial" charset="0"/>
              <a:buChar char="•"/>
            </a:pPr>
            <a:r>
              <a:rPr lang="ca-ES" sz="1400" i="0" dirty="0">
                <a:solidFill>
                  <a:schemeClr val="bg1"/>
                </a:solidFill>
              </a:rPr>
              <a:t>Destacat 3</a:t>
            </a:r>
          </a:p>
        </p:txBody>
      </p:sp>
      <p:sp>
        <p:nvSpPr>
          <p:cNvPr id="8" name="Rectángulo 7"/>
          <p:cNvSpPr/>
          <p:nvPr userDrawn="1"/>
        </p:nvSpPr>
        <p:spPr>
          <a:xfrm>
            <a:off x="2280750" y="-1"/>
            <a:ext cx="6862762" cy="5143501"/>
          </a:xfrm>
          <a:prstGeom prst="rect">
            <a:avLst/>
          </a:prstGeom>
          <a:solidFill>
            <a:srgbClr val="F28E5E">
              <a:alpha val="69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837">
          <p15:clr>
            <a:srgbClr val="FBAE40"/>
          </p15:clr>
        </p15:guide>
        <p15:guide id="2" pos="5329">
          <p15:clr>
            <a:srgbClr val="FBAE40"/>
          </p15:clr>
        </p15:guide>
        <p15:guide id="3" pos="3470">
          <p15:clr>
            <a:srgbClr val="FBAE40"/>
          </p15:clr>
        </p15:guide>
        <p15:guide id="4" pos="3696">
          <p15:clr>
            <a:srgbClr val="FBAE40"/>
          </p15:clr>
        </p15:guide>
        <p15:guide id="5" orient="horz" pos="395">
          <p15:clr>
            <a:srgbClr val="FBAE40"/>
          </p15:clr>
        </p15:guide>
        <p15:guide id="6" orient="horz" pos="289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G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58203" y="627535"/>
            <a:ext cx="7882425" cy="432048"/>
          </a:xfrm>
          <a:prstGeom prst="rect">
            <a:avLst/>
          </a:prstGeom>
        </p:spPr>
        <p:txBody>
          <a:bodyPr/>
          <a:lstStyle>
            <a:lvl1pPr algn="l">
              <a:defRPr lang="es-ES_tradnl" sz="2400" b="1" i="0" u="none" strike="noStrike" kern="1200" cap="none" dirty="0">
                <a:solidFill>
                  <a:schemeClr val="bg1"/>
                </a:solidFill>
                <a:latin typeface="Raleway" charset="0"/>
                <a:ea typeface="Verdana" panose="020B0604030504040204" pitchFamily="34" charset="0"/>
                <a:cs typeface="Verdana" panose="020B0604030504040204" pitchFamily="34" charset="0"/>
                <a:sym typeface="Nunito Sans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0"/>
          </p:nvPr>
        </p:nvSpPr>
        <p:spPr>
          <a:xfrm>
            <a:off x="971550" y="1492250"/>
            <a:ext cx="3384550" cy="3095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s-ES_tradnl" sz="1400" b="0" i="0" u="none" strike="noStrike" kern="120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342900" indent="0">
              <a:buNone/>
              <a:defRPr lang="es-ES_tradnl" sz="1400" b="0" i="0" u="none" strike="noStrike" kern="120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2pPr>
            <a:lvl3pPr marL="685800" indent="0">
              <a:buNone/>
              <a:defRPr lang="es-ES_tradnl" sz="1400" b="0" i="0" u="none" strike="noStrike" kern="120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3pPr>
            <a:lvl4pPr marL="1028700" indent="0">
              <a:buNone/>
              <a:defRPr lang="es-ES_tradnl" sz="1400" b="0" i="0" u="none" strike="noStrike" kern="120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4pPr>
            <a:lvl5pPr marL="1371600" indent="0">
              <a:buNone/>
              <a:defRPr lang="es-ES_tradnl" sz="1400" b="0" i="0" u="none" strike="noStrike" kern="1200" cap="none" baseline="0" dirty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5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  <p:sp>
        <p:nvSpPr>
          <p:cNvPr id="7" name="Marcador de texto 5"/>
          <p:cNvSpPr>
            <a:spLocks noGrp="1"/>
          </p:cNvSpPr>
          <p:nvPr>
            <p:ph type="body" sz="quarter" idx="11"/>
          </p:nvPr>
        </p:nvSpPr>
        <p:spPr>
          <a:xfrm>
            <a:off x="4856079" y="1492250"/>
            <a:ext cx="3384550" cy="3095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s-ES_tradnl" sz="1400" b="0" i="0" u="none" strike="noStrike" kern="120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342900" indent="0">
              <a:buNone/>
              <a:defRPr lang="es-ES_tradnl" sz="1400" b="0" i="0" u="none" strike="noStrike" kern="120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2pPr>
            <a:lvl3pPr marL="685800" indent="0">
              <a:buNone/>
              <a:defRPr lang="es-ES_tradnl" sz="1400" b="0" i="0" u="none" strike="noStrike" kern="120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3pPr>
            <a:lvl4pPr marL="1028700" indent="0">
              <a:buNone/>
              <a:defRPr lang="es-ES_tradnl" sz="1400" b="0" i="0" u="none" strike="noStrike" kern="1200" cap="none" baseline="0" dirty="0" smtClean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4pPr>
            <a:lvl5pPr marL="1371600" indent="0">
              <a:buNone/>
              <a:defRPr lang="es-ES_tradnl" sz="1400" b="0" i="0" u="none" strike="noStrike" kern="1200" cap="none" baseline="0" dirty="0">
                <a:solidFill>
                  <a:schemeClr val="bg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5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047290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7742"/>
            </a:gs>
            <a:gs pos="59000">
              <a:srgbClr val="E78B5F"/>
            </a:gs>
            <a:gs pos="100000">
              <a:srgbClr val="E0606C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552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5" r:id="rId2"/>
    <p:sldLayoutId id="2147483666" r:id="rId3"/>
    <p:sldLayoutId id="2147483664" r:id="rId4"/>
    <p:sldLayoutId id="2147483677" r:id="rId5"/>
    <p:sldLayoutId id="2147483662" r:id="rId6"/>
    <p:sldLayoutId id="2147483676" r:id="rId7"/>
    <p:sldLayoutId id="2147483674" r:id="rId8"/>
    <p:sldLayoutId id="2147483667" r:id="rId9"/>
    <p:sldLayoutId id="2147483673" r:id="rId10"/>
    <p:sldLayoutId id="2147483675" r:id="rId11"/>
    <p:sldLayoutId id="2147483678" r:id="rId12"/>
    <p:sldLayoutId id="2147483669" r:id="rId13"/>
    <p:sldLayoutId id="2147483668" r:id="rId14"/>
    <p:sldLayoutId id="2147483663" r:id="rId15"/>
    <p:sldLayoutId id="2147483671" r:id="rId16"/>
    <p:sldLayoutId id="2147483679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nsorciAOC/HubCarpete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;p3"/>
          <p:cNvSpPr txBox="1">
            <a:spLocks/>
          </p:cNvSpPr>
          <p:nvPr/>
        </p:nvSpPr>
        <p:spPr>
          <a:xfrm>
            <a:off x="358204" y="642116"/>
            <a:ext cx="3925764" cy="185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1" i="0" u="none" strike="noStrike" cap="none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Nunito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lvl="0" defTabSz="914400">
              <a:buClr>
                <a:srgbClr val="000000"/>
              </a:buClr>
              <a:buSzTx/>
            </a:pPr>
            <a:endParaRPr lang="en-GB" sz="4000" kern="0" dirty="0">
              <a:solidFill>
                <a:prstClr val="white"/>
              </a:solidFill>
              <a:sym typeface="Arial"/>
            </a:endParaRPr>
          </a:p>
          <a:p>
            <a:pPr lvl="0" defTabSz="914400">
              <a:buClr>
                <a:srgbClr val="000000"/>
              </a:buClr>
              <a:buSzTx/>
            </a:pPr>
            <a:endParaRPr lang="en-GB" sz="4000" kern="0" dirty="0">
              <a:solidFill>
                <a:prstClr val="white"/>
              </a:solidFill>
              <a:sym typeface="Arial"/>
            </a:endParaRPr>
          </a:p>
          <a:p>
            <a:pPr lvl="0" defTabSz="914400">
              <a:buClr>
                <a:srgbClr val="000000"/>
              </a:buClr>
              <a:buSzTx/>
            </a:pPr>
            <a:r>
              <a:rPr lang="en-GB" sz="4000" kern="0" dirty="0">
                <a:solidFill>
                  <a:prstClr val="white"/>
                </a:solidFill>
                <a:sym typeface="Arial"/>
              </a:rPr>
              <a:t>MyGov</a:t>
            </a:r>
          </a:p>
          <a:p>
            <a:pPr lvl="0" defTabSz="914400">
              <a:buClr>
                <a:srgbClr val="000000"/>
              </a:buClr>
              <a:buSzTx/>
            </a:pPr>
            <a:r>
              <a:rPr lang="en-GB" sz="2800" kern="0" dirty="0">
                <a:solidFill>
                  <a:prstClr val="white"/>
                </a:solidFill>
                <a:sym typeface="Arial"/>
              </a:rPr>
              <a:t>i proposta de model </a:t>
            </a:r>
            <a:r>
              <a:rPr lang="en-GB" sz="2800" kern="0" dirty="0" err="1">
                <a:solidFill>
                  <a:prstClr val="white"/>
                </a:solidFill>
                <a:sym typeface="Arial"/>
              </a:rPr>
              <a:t>d’interoperabilitat</a:t>
            </a:r>
            <a:r>
              <a:rPr lang="en-GB" sz="2800" kern="0" dirty="0">
                <a:solidFill>
                  <a:prstClr val="white"/>
                </a:solidFill>
                <a:sym typeface="Arial"/>
              </a:rPr>
              <a:t> </a:t>
            </a:r>
          </a:p>
        </p:txBody>
      </p:sp>
      <p:sp>
        <p:nvSpPr>
          <p:cNvPr id="3" name="Google Shape;17;p3"/>
          <p:cNvSpPr txBox="1">
            <a:spLocks/>
          </p:cNvSpPr>
          <p:nvPr/>
        </p:nvSpPr>
        <p:spPr>
          <a:xfrm>
            <a:off x="358204" y="4064173"/>
            <a:ext cx="2701629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defTabSz="914400">
              <a:lnSpc>
                <a:spcPct val="100000"/>
              </a:lnSpc>
              <a:buClr>
                <a:srgbClr val="000000"/>
              </a:buClr>
              <a:buSzTx/>
            </a:pPr>
            <a:endParaRPr lang="en-GB" sz="1500" b="1" i="0" kern="0" dirty="0">
              <a:solidFill>
                <a:schemeClr val="bg1"/>
              </a:solidFill>
              <a:sym typeface="Arial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254495" y="4568229"/>
            <a:ext cx="229902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</a:pPr>
            <a:r>
              <a:rPr lang="en-GB" sz="1500" kern="0" dirty="0">
                <a:solidFill>
                  <a:prstClr val="white"/>
                </a:solidFill>
                <a:latin typeface="Raleway" charset="0"/>
                <a:ea typeface="Raleway" charset="0"/>
                <a:cs typeface="Raleway" charset="0"/>
                <a:sym typeface="Arial"/>
              </a:rPr>
              <a:t>05 de </a:t>
            </a:r>
            <a:r>
              <a:rPr lang="en-GB" sz="1500" kern="0" dirty="0" err="1">
                <a:solidFill>
                  <a:prstClr val="white"/>
                </a:solidFill>
                <a:latin typeface="Raleway" charset="0"/>
                <a:ea typeface="Raleway" charset="0"/>
                <a:cs typeface="Raleway" charset="0"/>
                <a:sym typeface="Arial"/>
              </a:rPr>
              <a:t>novembre</a:t>
            </a:r>
            <a:r>
              <a:rPr lang="en-GB" sz="1500" kern="0" dirty="0">
                <a:solidFill>
                  <a:prstClr val="white"/>
                </a:solidFill>
                <a:latin typeface="Raleway" charset="0"/>
                <a:ea typeface="Raleway" charset="0"/>
                <a:cs typeface="Raleway" charset="0"/>
                <a:sym typeface="Arial"/>
              </a:rPr>
              <a:t> de 2020</a:t>
            </a:r>
          </a:p>
        </p:txBody>
      </p:sp>
      <p:sp>
        <p:nvSpPr>
          <p:cNvPr id="7" name="Rectángulo 6"/>
          <p:cNvSpPr/>
          <p:nvPr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3679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7B64308B-8500-CE4F-9ED0-C2EF4D6586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  <p:sp>
        <p:nvSpPr>
          <p:cNvPr id="15" name="Rectangle 10"/>
          <p:cNvSpPr/>
          <p:nvPr/>
        </p:nvSpPr>
        <p:spPr>
          <a:xfrm>
            <a:off x="0" y="2283718"/>
            <a:ext cx="1835696" cy="30777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marL="95250" lvl="1" defTabSz="914400">
              <a:buClr>
                <a:srgbClr val="000000"/>
              </a:buClr>
              <a:buFont typeface="Arial"/>
              <a:buNone/>
            </a:pPr>
            <a:r>
              <a:rPr lang="ca-ES" sz="20000" kern="0" dirty="0">
                <a:solidFill>
                  <a:schemeClr val="bg1">
                    <a:alpha val="36000"/>
                  </a:schemeClr>
                </a:solidFill>
                <a:latin typeface="Franklin Gothic Book" charset="0"/>
                <a:ea typeface="Franklin Gothic Book" charset="0"/>
                <a:cs typeface="Franklin Gothic Book" charset="0"/>
                <a:sym typeface="Arial"/>
              </a:rPr>
              <a:t>2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/>
          </p:nvPr>
        </p:nvSpPr>
        <p:spPr>
          <a:xfrm>
            <a:off x="286519" y="588364"/>
            <a:ext cx="3781425" cy="133531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buNone/>
            </a:pPr>
            <a:r>
              <a:rPr lang="es-ES_tradnl" sz="3600" dirty="0" err="1"/>
              <a:t>Model</a:t>
            </a:r>
            <a:r>
              <a:rPr lang="es-ES_tradnl" sz="3600" dirty="0"/>
              <a:t> funcional HUB – MyGov</a:t>
            </a:r>
          </a:p>
        </p:txBody>
      </p:sp>
    </p:spTree>
    <p:extLst>
      <p:ext uri="{BB962C8B-B14F-4D97-AF65-F5344CB8AC3E}">
        <p14:creationId xmlns:p14="http://schemas.microsoft.com/office/powerpoint/2010/main" val="2699642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/>
          <p:cNvGrpSpPr/>
          <p:nvPr/>
        </p:nvGrpSpPr>
        <p:grpSpPr>
          <a:xfrm>
            <a:off x="6732240" y="195486"/>
            <a:ext cx="1412334" cy="1086633"/>
            <a:chOff x="2923824" y="416607"/>
            <a:chExt cx="1412334" cy="1086633"/>
          </a:xfrm>
        </p:grpSpPr>
        <p:sp>
          <p:nvSpPr>
            <p:cNvPr id="17" name="Google Shape;186;p24"/>
            <p:cNvSpPr/>
            <p:nvPr/>
          </p:nvSpPr>
          <p:spPr>
            <a:xfrm rot="729144">
              <a:off x="2923824" y="645511"/>
              <a:ext cx="916334" cy="857729"/>
            </a:xfrm>
            <a:prstGeom prst="wedgeEllipseCallout">
              <a:avLst>
                <a:gd name="adj1" fmla="val -20833"/>
                <a:gd name="adj2" fmla="val 62500"/>
              </a:avLst>
            </a:prstGeom>
            <a:gradFill>
              <a:gsLst>
                <a:gs pos="0">
                  <a:srgbClr val="E37742"/>
                </a:gs>
                <a:gs pos="59000">
                  <a:srgbClr val="E78B5F"/>
                </a:gs>
                <a:gs pos="100000">
                  <a:srgbClr val="E0606C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CD4"/>
                </a:solidFill>
              </a:endParaRPr>
            </a:p>
          </p:txBody>
        </p:sp>
        <p:sp>
          <p:nvSpPr>
            <p:cNvPr id="18" name="Google Shape;187;p24"/>
            <p:cNvSpPr/>
            <p:nvPr/>
          </p:nvSpPr>
          <p:spPr>
            <a:xfrm rot="-773137" flipH="1">
              <a:off x="3343357" y="416607"/>
              <a:ext cx="992801" cy="929054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rgbClr val="E0606C">
                <a:alpha val="72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CD4"/>
                </a:solidFill>
              </a:endParaRPr>
            </a:p>
          </p:txBody>
        </p:sp>
      </p:grpSp>
      <p:sp>
        <p:nvSpPr>
          <p:cNvPr id="24" name="Google Shape;17;p3"/>
          <p:cNvSpPr txBox="1">
            <a:spLocks/>
          </p:cNvSpPr>
          <p:nvPr/>
        </p:nvSpPr>
        <p:spPr>
          <a:xfrm>
            <a:off x="2339752" y="1606574"/>
            <a:ext cx="6696744" cy="252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366713">
              <a:lnSpc>
                <a:spcPct val="150000"/>
              </a:lnSpc>
              <a:buClr>
                <a:srgbClr val="00B050"/>
              </a:buClr>
            </a:pPr>
            <a:r>
              <a:rPr lang="ca-ES" sz="1000" b="1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Que el ciutadà pugui consultar a </a:t>
            </a:r>
            <a:r>
              <a:rPr lang="ca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myGov</a:t>
            </a: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l’estat dels seus expedients, la documentació que ha presentat o rebut i altres actuacions (per exemple, consultes via oberta, etc.) amb independència de quina administració té les dades i facilitar l’accés detallat en la carpeta o administració competent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s-ES_tradnl" dirty="0" err="1"/>
              <a:t>Model</a:t>
            </a:r>
            <a:r>
              <a:rPr lang="es-ES_tradnl" dirty="0"/>
              <a:t> funcional HUB – MyGov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251520" y="2571750"/>
            <a:ext cx="1765300" cy="2246312"/>
          </a:xfrm>
        </p:spPr>
        <p:txBody>
          <a:bodyPr/>
          <a:lstStyle/>
          <a:p>
            <a:pPr marL="49213" indent="0">
              <a:buNone/>
            </a:pPr>
            <a:r>
              <a:rPr lang="es-ES_tradnl" sz="1800" dirty="0" err="1"/>
              <a:t>Què</a:t>
            </a:r>
            <a:r>
              <a:rPr lang="es-ES_tradnl" sz="1800" dirty="0"/>
              <a:t> </a:t>
            </a:r>
            <a:r>
              <a:rPr lang="es-ES_tradnl" sz="1800" dirty="0" err="1"/>
              <a:t>volem</a:t>
            </a:r>
            <a:r>
              <a:rPr lang="es-ES_tradnl" sz="1800" dirty="0"/>
              <a:t> </a:t>
            </a:r>
            <a:r>
              <a:rPr lang="es-ES_tradnl" sz="1800" dirty="0" err="1"/>
              <a:t>aconseguir</a:t>
            </a:r>
            <a:r>
              <a:rPr lang="es-ES_tradnl" sz="1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29175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7;p3"/>
          <p:cNvSpPr txBox="1">
            <a:spLocks/>
          </p:cNvSpPr>
          <p:nvPr/>
        </p:nvSpPr>
        <p:spPr>
          <a:xfrm>
            <a:off x="2502713" y="699542"/>
            <a:ext cx="6504312" cy="3602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Desenvolupar una capa d’integració per facilitar que MYGOV pugui consultar als BO dels ens la següent informació d’un ciutadà/representant:</a:t>
            </a:r>
          </a:p>
          <a:p>
            <a:pPr marL="823913" lvl="1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6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Els meus expedients</a:t>
            </a:r>
          </a:p>
          <a:p>
            <a:pPr marL="823913" lvl="1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6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Els meus documents presentats o rebuts (assentaments de registre) i altres actuacions que no passen pel tràmit de registre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Modalitats de consum:</a:t>
            </a:r>
          </a:p>
          <a:p>
            <a:pPr marL="823913" lvl="1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6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Consulta agrupada</a:t>
            </a:r>
          </a:p>
          <a:p>
            <a:pPr marL="823913" lvl="1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6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Consulta detallada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400" i="0" dirty="0">
              <a:solidFill>
                <a:schemeClr val="tx1">
                  <a:lumMod val="65000"/>
                  <a:lumOff val="35000"/>
                </a:schemeClr>
              </a:solidFill>
              <a:latin typeface="Raleway"/>
            </a:endParaRPr>
          </a:p>
          <a:p>
            <a:pPr marL="49213" indent="0">
              <a:lnSpc>
                <a:spcPct val="150000"/>
              </a:lnSpc>
              <a:buClr>
                <a:srgbClr val="F28E5E"/>
              </a:buClr>
              <a:buSzPct val="140000"/>
            </a:pPr>
            <a:endParaRPr lang="ca-ES" sz="3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00B050"/>
              </a:buClr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</p:spPr>
        <p:txBody>
          <a:bodyPr/>
          <a:lstStyle/>
          <a:p>
            <a:r>
              <a:rPr lang="es-ES_tradnl" dirty="0" err="1"/>
              <a:t>Model</a:t>
            </a:r>
            <a:r>
              <a:rPr lang="es-ES_tradnl" dirty="0"/>
              <a:t> funcional HUB – MyGov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216273" y="2557686"/>
            <a:ext cx="1765300" cy="2246312"/>
          </a:xfrm>
        </p:spPr>
        <p:txBody>
          <a:bodyPr/>
          <a:lstStyle/>
          <a:p>
            <a:pPr marL="49213" indent="0">
              <a:buNone/>
            </a:pPr>
            <a:r>
              <a:rPr lang="es-ES_tradnl" sz="1800" dirty="0" err="1"/>
              <a:t>Com</a:t>
            </a:r>
            <a:r>
              <a:rPr lang="es-ES_tradnl" sz="1800" dirty="0"/>
              <a:t> </a:t>
            </a:r>
            <a:r>
              <a:rPr lang="es-ES_tradnl" sz="1800" dirty="0" err="1"/>
              <a:t>ho</a:t>
            </a:r>
            <a:r>
              <a:rPr lang="es-ES_tradnl" sz="1800" dirty="0"/>
              <a:t> </a:t>
            </a:r>
            <a:r>
              <a:rPr lang="es-ES_tradnl" sz="1800" dirty="0" err="1"/>
              <a:t>farem</a:t>
            </a:r>
            <a:r>
              <a:rPr lang="es-ES_tradnl" sz="1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65323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7;p3"/>
          <p:cNvSpPr txBox="1">
            <a:spLocks/>
          </p:cNvSpPr>
          <p:nvPr/>
        </p:nvSpPr>
        <p:spPr>
          <a:xfrm>
            <a:off x="2502713" y="699542"/>
            <a:ext cx="6504312" cy="216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Permet l’intercanvi d’informació d’expedients d’un ciutadà de forma agrupada segons l’administració competent. Per cada administració es retorna el número d’expedients així com un enllaç a la Carpeta o aplicació on el ciutadà pot ampliar la informació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400" i="0" dirty="0">
              <a:solidFill>
                <a:schemeClr val="tx1">
                  <a:lumMod val="65000"/>
                  <a:lumOff val="35000"/>
                </a:schemeClr>
              </a:solidFill>
              <a:latin typeface="Raleway"/>
            </a:endParaRPr>
          </a:p>
          <a:p>
            <a:pPr marL="49213" indent="0">
              <a:lnSpc>
                <a:spcPct val="150000"/>
              </a:lnSpc>
              <a:buClr>
                <a:srgbClr val="F28E5E"/>
              </a:buClr>
              <a:buSzPct val="140000"/>
            </a:pPr>
            <a:endParaRPr lang="ca-ES" sz="3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00B050"/>
              </a:buClr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</p:spPr>
        <p:txBody>
          <a:bodyPr/>
          <a:lstStyle/>
          <a:p>
            <a:r>
              <a:rPr lang="es-ES_tradnl" dirty="0" err="1"/>
              <a:t>Model</a:t>
            </a:r>
            <a:r>
              <a:rPr lang="es-ES_tradnl" dirty="0"/>
              <a:t> funcional HUB – MyGov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216273" y="2557686"/>
            <a:ext cx="1765300" cy="2246312"/>
          </a:xfrm>
        </p:spPr>
        <p:txBody>
          <a:bodyPr/>
          <a:lstStyle/>
          <a:p>
            <a:pPr marL="49213" indent="0">
              <a:buNone/>
            </a:pPr>
            <a:r>
              <a:rPr lang="es-ES_tradnl" sz="1800" dirty="0"/>
              <a:t>Consulta </a:t>
            </a:r>
            <a:r>
              <a:rPr lang="es-ES_tradnl" sz="1800" dirty="0" err="1"/>
              <a:t>d’expedients</a:t>
            </a:r>
            <a:r>
              <a:rPr lang="es-ES_tradnl" sz="1800" dirty="0"/>
              <a:t> agrupada</a:t>
            </a:r>
          </a:p>
        </p:txBody>
      </p:sp>
    </p:spTree>
    <p:extLst>
      <p:ext uri="{BB962C8B-B14F-4D97-AF65-F5344CB8AC3E}">
        <p14:creationId xmlns:p14="http://schemas.microsoft.com/office/powerpoint/2010/main" val="1862980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3635897" y="267495"/>
            <a:ext cx="5040560" cy="504056"/>
          </a:xfrm>
        </p:spPr>
        <p:txBody>
          <a:bodyPr/>
          <a:lstStyle/>
          <a:p>
            <a:pPr marL="49213" algn="r"/>
            <a:r>
              <a:rPr lang="es-ES_tradnl" dirty="0"/>
              <a:t>Consulta </a:t>
            </a:r>
            <a:r>
              <a:rPr lang="es-ES_tradnl" dirty="0" err="1"/>
              <a:t>d’expedients</a:t>
            </a:r>
            <a:r>
              <a:rPr lang="es-ES_tradnl" dirty="0"/>
              <a:t> agrupada</a:t>
            </a:r>
          </a:p>
        </p:txBody>
      </p:sp>
      <p:sp>
        <p:nvSpPr>
          <p:cNvPr id="9" name="Rectángulo redondeado 14">
            <a:extLst>
              <a:ext uri="{FF2B5EF4-FFF2-40B4-BE49-F238E27FC236}">
                <a16:creationId xmlns:a16="http://schemas.microsoft.com/office/drawing/2014/main" id="{E4195D6F-B4B8-425D-B1F3-10081141D630}"/>
              </a:ext>
            </a:extLst>
          </p:cNvPr>
          <p:cNvSpPr/>
          <p:nvPr/>
        </p:nvSpPr>
        <p:spPr>
          <a:xfrm>
            <a:off x="251520" y="2211710"/>
            <a:ext cx="2664295" cy="2389353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NIF/DNI, NIE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DIR3 o codi INE administració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inici expedient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final expedient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Estat de l’expedient</a:t>
            </a:r>
          </a:p>
        </p:txBody>
      </p:sp>
      <p:sp>
        <p:nvSpPr>
          <p:cNvPr id="10" name="Rectángulo redondeado 15">
            <a:extLst>
              <a:ext uri="{FF2B5EF4-FFF2-40B4-BE49-F238E27FC236}">
                <a16:creationId xmlns:a16="http://schemas.microsoft.com/office/drawing/2014/main" id="{871699BA-4E16-4B54-8529-3C68D89A3943}"/>
              </a:ext>
            </a:extLst>
          </p:cNvPr>
          <p:cNvSpPr/>
          <p:nvPr/>
        </p:nvSpPr>
        <p:spPr>
          <a:xfrm>
            <a:off x="4246659" y="2192765"/>
            <a:ext cx="4572507" cy="1459106"/>
          </a:xfrm>
          <a:prstGeom prst="roundRect">
            <a:avLst/>
          </a:prstGeom>
          <a:solidFill>
            <a:srgbClr val="EFA4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endParaRPr lang="ca-ES" sz="1400" dirty="0">
              <a:solidFill>
                <a:schemeClr val="tx1">
                  <a:lumMod val="50000"/>
                  <a:lumOff val="50000"/>
                </a:schemeClr>
              </a:solidFill>
              <a:latin typeface="Raleway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DIR3 o codi INE administració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Nom administració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Número total expedients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Identificadors expedients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URL carpeta ciutadana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FUE</a:t>
            </a:r>
          </a:p>
          <a:p>
            <a:endParaRPr lang="ca-ES" dirty="0">
              <a:solidFill>
                <a:schemeClr val="tx1">
                  <a:lumMod val="50000"/>
                  <a:lumOff val="50000"/>
                </a:schemeClr>
              </a:solidFill>
              <a:latin typeface="Raleway"/>
            </a:endParaRPr>
          </a:p>
        </p:txBody>
      </p:sp>
      <p:sp>
        <p:nvSpPr>
          <p:cNvPr id="11" name="Rectángulo redondeado 3">
            <a:extLst>
              <a:ext uri="{FF2B5EF4-FFF2-40B4-BE49-F238E27FC236}">
                <a16:creationId xmlns:a16="http://schemas.microsoft.com/office/drawing/2014/main" id="{00AF57D8-B2E0-41A7-B8A0-1B5A90619886}"/>
              </a:ext>
            </a:extLst>
          </p:cNvPr>
          <p:cNvSpPr/>
          <p:nvPr/>
        </p:nvSpPr>
        <p:spPr>
          <a:xfrm>
            <a:off x="323528" y="1131591"/>
            <a:ext cx="2592288" cy="936104"/>
          </a:xfrm>
          <a:prstGeom prst="roundRect">
            <a:avLst/>
          </a:prstGeom>
          <a:solidFill>
            <a:schemeClr val="bg2">
              <a:lumMod val="5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2000" dirty="0">
                <a:solidFill>
                  <a:schemeClr val="tx1"/>
                </a:solidFill>
                <a:latin typeface="Raleway"/>
              </a:rPr>
              <a:t>HUB MyGov</a:t>
            </a:r>
          </a:p>
          <a:p>
            <a:pPr algn="ctr"/>
            <a:r>
              <a:rPr lang="ca-ES" sz="2000" b="1" dirty="0">
                <a:solidFill>
                  <a:schemeClr val="tx1"/>
                </a:solidFill>
                <a:latin typeface="Raleway"/>
              </a:rPr>
              <a:t>Què demana?</a:t>
            </a:r>
          </a:p>
        </p:txBody>
      </p:sp>
      <p:sp>
        <p:nvSpPr>
          <p:cNvPr id="12" name="Rectángulo redondeado 4">
            <a:extLst>
              <a:ext uri="{FF2B5EF4-FFF2-40B4-BE49-F238E27FC236}">
                <a16:creationId xmlns:a16="http://schemas.microsoft.com/office/drawing/2014/main" id="{51F71C7F-D1A6-4225-8332-8156A0A7646D}"/>
              </a:ext>
            </a:extLst>
          </p:cNvPr>
          <p:cNvSpPr/>
          <p:nvPr/>
        </p:nvSpPr>
        <p:spPr>
          <a:xfrm>
            <a:off x="4283968" y="1131591"/>
            <a:ext cx="4464496" cy="936104"/>
          </a:xfrm>
          <a:prstGeom prst="roundRect">
            <a:avLst/>
          </a:prstGeom>
          <a:solidFill>
            <a:srgbClr val="EFA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2000" dirty="0" err="1">
                <a:solidFill>
                  <a:schemeClr val="tx1"/>
                </a:solidFill>
                <a:latin typeface="Raleway"/>
              </a:rPr>
              <a:t>Back</a:t>
            </a:r>
            <a:r>
              <a:rPr lang="ca-ES" sz="2000" dirty="0">
                <a:solidFill>
                  <a:schemeClr val="tx1"/>
                </a:solidFill>
                <a:latin typeface="Raleway"/>
              </a:rPr>
              <a:t> office</a:t>
            </a:r>
          </a:p>
          <a:p>
            <a:pPr algn="ctr"/>
            <a:r>
              <a:rPr lang="ca-ES" sz="2000" b="1" dirty="0">
                <a:solidFill>
                  <a:schemeClr val="tx1"/>
                </a:solidFill>
                <a:latin typeface="Raleway"/>
              </a:rPr>
              <a:t>Què retorna? </a:t>
            </a:r>
          </a:p>
        </p:txBody>
      </p:sp>
      <p:sp>
        <p:nvSpPr>
          <p:cNvPr id="2" name="Flecha: a la izquierda y derecha 1">
            <a:extLst>
              <a:ext uri="{FF2B5EF4-FFF2-40B4-BE49-F238E27FC236}">
                <a16:creationId xmlns:a16="http://schemas.microsoft.com/office/drawing/2014/main" id="{B1F962B2-6FB8-4298-9FE3-16147C12731D}"/>
              </a:ext>
            </a:extLst>
          </p:cNvPr>
          <p:cNvSpPr/>
          <p:nvPr/>
        </p:nvSpPr>
        <p:spPr>
          <a:xfrm>
            <a:off x="2948597" y="1383619"/>
            <a:ext cx="1269109" cy="504056"/>
          </a:xfrm>
          <a:prstGeom prst="leftRightArrow">
            <a:avLst/>
          </a:prstGeom>
          <a:solidFill>
            <a:schemeClr val="bg2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53840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7;p3"/>
          <p:cNvSpPr txBox="1">
            <a:spLocks/>
          </p:cNvSpPr>
          <p:nvPr/>
        </p:nvSpPr>
        <p:spPr>
          <a:xfrm>
            <a:off x="2502713" y="699542"/>
            <a:ext cx="6504312" cy="216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Consulta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d'informació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bàsica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dels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expedients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 un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ciutadà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té en una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administració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A través de la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informació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proporcionada, el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ciutadà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podrà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accedir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al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detall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complert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l'expedient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en la carpeta de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l'organisme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administració</a:t>
            </a:r>
            <a:r>
              <a:rPr lang="es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corresponent</a:t>
            </a:r>
            <a:endParaRPr lang="es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400" i="0" dirty="0">
              <a:solidFill>
                <a:schemeClr val="tx1">
                  <a:lumMod val="65000"/>
                  <a:lumOff val="35000"/>
                </a:schemeClr>
              </a:solidFill>
              <a:latin typeface="Raleway"/>
            </a:endParaRPr>
          </a:p>
          <a:p>
            <a:pPr marL="49213" indent="0">
              <a:lnSpc>
                <a:spcPct val="150000"/>
              </a:lnSpc>
              <a:buClr>
                <a:srgbClr val="F28E5E"/>
              </a:buClr>
              <a:buSzPct val="140000"/>
            </a:pPr>
            <a:endParaRPr lang="ca-ES" sz="3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00B050"/>
              </a:buClr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</p:spPr>
        <p:txBody>
          <a:bodyPr/>
          <a:lstStyle/>
          <a:p>
            <a:r>
              <a:rPr lang="es-ES_tradnl" dirty="0" err="1"/>
              <a:t>Model</a:t>
            </a:r>
            <a:r>
              <a:rPr lang="es-ES_tradnl" dirty="0"/>
              <a:t> funcional HUB – MyGov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216273" y="2557686"/>
            <a:ext cx="1765300" cy="2246312"/>
          </a:xfrm>
        </p:spPr>
        <p:txBody>
          <a:bodyPr/>
          <a:lstStyle/>
          <a:p>
            <a:pPr marL="49213" indent="0">
              <a:buNone/>
            </a:pPr>
            <a:r>
              <a:rPr lang="es-ES_tradnl" sz="1800" dirty="0"/>
              <a:t>Consulta </a:t>
            </a:r>
            <a:r>
              <a:rPr lang="es-ES_tradnl" sz="1800" dirty="0" err="1"/>
              <a:t>d’expedients</a:t>
            </a:r>
            <a:r>
              <a:rPr lang="es-ES_tradnl" sz="1800" dirty="0"/>
              <a:t> detallada</a:t>
            </a:r>
          </a:p>
        </p:txBody>
      </p:sp>
    </p:spTree>
    <p:extLst>
      <p:ext uri="{BB962C8B-B14F-4D97-AF65-F5344CB8AC3E}">
        <p14:creationId xmlns:p14="http://schemas.microsoft.com/office/powerpoint/2010/main" val="561456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3611349" y="242095"/>
            <a:ext cx="5328593" cy="504056"/>
          </a:xfrm>
        </p:spPr>
        <p:txBody>
          <a:bodyPr/>
          <a:lstStyle/>
          <a:p>
            <a:pPr marL="49213" algn="r"/>
            <a:r>
              <a:rPr lang="es-ES_tradnl" dirty="0"/>
              <a:t>Consulta </a:t>
            </a:r>
            <a:r>
              <a:rPr lang="es-ES_tradnl" dirty="0" err="1"/>
              <a:t>d’expedients</a:t>
            </a:r>
            <a:r>
              <a:rPr lang="es-ES_tradnl" dirty="0"/>
              <a:t> detallada</a:t>
            </a:r>
          </a:p>
        </p:txBody>
      </p:sp>
      <p:sp>
        <p:nvSpPr>
          <p:cNvPr id="11" name="Rectángulo redondeado 3">
            <a:extLst>
              <a:ext uri="{FF2B5EF4-FFF2-40B4-BE49-F238E27FC236}">
                <a16:creationId xmlns:a16="http://schemas.microsoft.com/office/drawing/2014/main" id="{A14D0207-E5AF-4084-AC90-6795783BDD0F}"/>
              </a:ext>
            </a:extLst>
          </p:cNvPr>
          <p:cNvSpPr/>
          <p:nvPr/>
        </p:nvSpPr>
        <p:spPr>
          <a:xfrm>
            <a:off x="324793" y="899245"/>
            <a:ext cx="2592288" cy="936104"/>
          </a:xfrm>
          <a:prstGeom prst="roundRect">
            <a:avLst/>
          </a:prstGeom>
          <a:solidFill>
            <a:schemeClr val="bg2">
              <a:lumMod val="5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2000" dirty="0">
                <a:solidFill>
                  <a:schemeClr val="tx1"/>
                </a:solidFill>
                <a:latin typeface="Raleway"/>
              </a:rPr>
              <a:t>HUB MyGov</a:t>
            </a:r>
          </a:p>
          <a:p>
            <a:pPr algn="ctr"/>
            <a:r>
              <a:rPr lang="ca-ES" sz="2000" b="1" dirty="0">
                <a:solidFill>
                  <a:schemeClr val="tx1"/>
                </a:solidFill>
                <a:latin typeface="Raleway"/>
              </a:rPr>
              <a:t>Què demana?</a:t>
            </a:r>
          </a:p>
        </p:txBody>
      </p:sp>
      <p:sp>
        <p:nvSpPr>
          <p:cNvPr id="12" name="Rectángulo redondeado 4">
            <a:extLst>
              <a:ext uri="{FF2B5EF4-FFF2-40B4-BE49-F238E27FC236}">
                <a16:creationId xmlns:a16="http://schemas.microsoft.com/office/drawing/2014/main" id="{29905860-2C82-43DD-B634-B4EC041DB05A}"/>
              </a:ext>
            </a:extLst>
          </p:cNvPr>
          <p:cNvSpPr/>
          <p:nvPr/>
        </p:nvSpPr>
        <p:spPr>
          <a:xfrm>
            <a:off x="4285232" y="899245"/>
            <a:ext cx="4679255" cy="936104"/>
          </a:xfrm>
          <a:prstGeom prst="roundRect">
            <a:avLst/>
          </a:prstGeom>
          <a:solidFill>
            <a:srgbClr val="EFA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2000" dirty="0" err="1">
                <a:solidFill>
                  <a:schemeClr val="tx1"/>
                </a:solidFill>
                <a:latin typeface="Raleway"/>
              </a:rPr>
              <a:t>Back</a:t>
            </a:r>
            <a:r>
              <a:rPr lang="ca-ES" sz="2000" dirty="0">
                <a:solidFill>
                  <a:schemeClr val="tx1"/>
                </a:solidFill>
                <a:latin typeface="Raleway"/>
              </a:rPr>
              <a:t> office</a:t>
            </a:r>
          </a:p>
          <a:p>
            <a:pPr algn="ctr"/>
            <a:r>
              <a:rPr lang="ca-ES" sz="2000" b="1" dirty="0">
                <a:solidFill>
                  <a:schemeClr val="tx1"/>
                </a:solidFill>
                <a:latin typeface="Raleway"/>
              </a:rPr>
              <a:t>Què retorna? </a:t>
            </a:r>
          </a:p>
        </p:txBody>
      </p:sp>
      <p:sp>
        <p:nvSpPr>
          <p:cNvPr id="15" name="Rectángulo redondeado 14">
            <a:extLst>
              <a:ext uri="{FF2B5EF4-FFF2-40B4-BE49-F238E27FC236}">
                <a16:creationId xmlns:a16="http://schemas.microsoft.com/office/drawing/2014/main" id="{507368CA-D341-4598-94D7-82E8AD405C1E}"/>
              </a:ext>
            </a:extLst>
          </p:cNvPr>
          <p:cNvSpPr/>
          <p:nvPr/>
        </p:nvSpPr>
        <p:spPr>
          <a:xfrm>
            <a:off x="320160" y="1935414"/>
            <a:ext cx="2628438" cy="2652560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NIF/DNI, NIE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DIR3 o codi INE administració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inici expedient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final expedient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Estat de l’expedient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dirty="0">
              <a:solidFill>
                <a:schemeClr val="tx1">
                  <a:lumMod val="50000"/>
                  <a:lumOff val="50000"/>
                </a:schemeClr>
              </a:solidFill>
              <a:latin typeface="Raleway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CC529F04-4C5B-4535-966D-93DCB76C08E3}"/>
              </a:ext>
            </a:extLst>
          </p:cNvPr>
          <p:cNvSpPr/>
          <p:nvPr/>
        </p:nvSpPr>
        <p:spPr>
          <a:xfrm>
            <a:off x="4139952" y="1935414"/>
            <a:ext cx="2699585" cy="3044225"/>
          </a:xfrm>
          <a:prstGeom prst="roundRect">
            <a:avLst/>
          </a:prstGeom>
          <a:solidFill>
            <a:srgbClr val="EFA4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Obligatoris (model ENI </a:t>
            </a:r>
            <a:r>
              <a:rPr lang="ca-E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Exp</a:t>
            </a:r>
            <a:r>
              <a:rPr lang="ca-E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Codi INE10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Codi DIR3 organisme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Codi DIR3 òrgan responsable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Nom procediment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Identificador expedient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Assumpte o títol de l’expedient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Estat de l’expedient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inici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URL carpeta</a:t>
            </a:r>
          </a:p>
        </p:txBody>
      </p:sp>
      <p:sp>
        <p:nvSpPr>
          <p:cNvPr id="17" name="Rectángulo redondeado 9">
            <a:extLst>
              <a:ext uri="{FF2B5EF4-FFF2-40B4-BE49-F238E27FC236}">
                <a16:creationId xmlns:a16="http://schemas.microsoft.com/office/drawing/2014/main" id="{BDC03EBB-DD96-4C06-88E1-66DA3FB071B0}"/>
              </a:ext>
            </a:extLst>
          </p:cNvPr>
          <p:cNvSpPr/>
          <p:nvPr/>
        </p:nvSpPr>
        <p:spPr>
          <a:xfrm>
            <a:off x="6876256" y="1935414"/>
            <a:ext cx="2122277" cy="3068287"/>
          </a:xfrm>
          <a:prstGeom prst="roundRect">
            <a:avLst/>
          </a:prstGeom>
          <a:solidFill>
            <a:srgbClr val="EFA4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Opcionals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prevista resolució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finalització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Número registre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registre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Família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Descripció Fase tramitació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Fase de l’expedient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Observacions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Pendent ciutadà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FUE</a:t>
            </a:r>
          </a:p>
        </p:txBody>
      </p:sp>
      <p:sp>
        <p:nvSpPr>
          <p:cNvPr id="18" name="Flecha: a la izquierda y derecha 17">
            <a:extLst>
              <a:ext uri="{FF2B5EF4-FFF2-40B4-BE49-F238E27FC236}">
                <a16:creationId xmlns:a16="http://schemas.microsoft.com/office/drawing/2014/main" id="{EEAFC1F5-59B1-4F9E-9ED0-52972334BFFA}"/>
              </a:ext>
            </a:extLst>
          </p:cNvPr>
          <p:cNvSpPr/>
          <p:nvPr/>
        </p:nvSpPr>
        <p:spPr>
          <a:xfrm>
            <a:off x="2948597" y="1129298"/>
            <a:ext cx="1269109" cy="504056"/>
          </a:xfrm>
          <a:prstGeom prst="leftRightArrow">
            <a:avLst/>
          </a:prstGeom>
          <a:solidFill>
            <a:schemeClr val="bg2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7607637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7;p3"/>
          <p:cNvSpPr txBox="1">
            <a:spLocks/>
          </p:cNvSpPr>
          <p:nvPr/>
        </p:nvSpPr>
        <p:spPr>
          <a:xfrm>
            <a:off x="2502713" y="699542"/>
            <a:ext cx="6504312" cy="4176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Permet saber els nombre de documents (presentats o rebuts) relacionats amb un ciutadà de forma agrupada per l’ administració competent. Per cada administració es retorna el número de documents/assentaments de registre així com un enllaç a la Carpeta o aplicació on el ciutadà pot ampliar la informació.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Aquesta mateixa crida servirà per informar del nombre global de les actuacions realitzades pel ciutadà que no han passat pel tràmit de registre però que l’administració considera important mostrar.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400" i="0" dirty="0">
              <a:solidFill>
                <a:schemeClr val="tx1">
                  <a:lumMod val="65000"/>
                  <a:lumOff val="35000"/>
                </a:schemeClr>
              </a:solidFill>
              <a:latin typeface="Raleway"/>
            </a:endParaRPr>
          </a:p>
          <a:p>
            <a:pPr marL="49213" indent="0">
              <a:lnSpc>
                <a:spcPct val="150000"/>
              </a:lnSpc>
              <a:buClr>
                <a:srgbClr val="F28E5E"/>
              </a:buClr>
              <a:buSzPct val="140000"/>
            </a:pPr>
            <a:endParaRPr lang="ca-ES" sz="3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00B050"/>
              </a:buClr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</p:spPr>
        <p:txBody>
          <a:bodyPr/>
          <a:lstStyle/>
          <a:p>
            <a:r>
              <a:rPr lang="es-ES_tradnl" dirty="0" err="1"/>
              <a:t>Model</a:t>
            </a:r>
            <a:r>
              <a:rPr lang="es-ES_tradnl" dirty="0"/>
              <a:t> funcional HUB – </a:t>
            </a:r>
            <a:r>
              <a:rPr lang="es-ES_tradnl" dirty="0" err="1"/>
              <a:t>myGov</a:t>
            </a:r>
            <a:endParaRPr lang="es-ES_tradnl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216273" y="2557686"/>
            <a:ext cx="1765300" cy="2246312"/>
          </a:xfrm>
        </p:spPr>
        <p:txBody>
          <a:bodyPr/>
          <a:lstStyle/>
          <a:p>
            <a:pPr marL="49213" indent="0">
              <a:buNone/>
            </a:pPr>
            <a:r>
              <a:rPr lang="pt-BR" sz="1800" dirty="0" err="1"/>
              <a:t>Els</a:t>
            </a:r>
            <a:r>
              <a:rPr lang="pt-BR" sz="1800" dirty="0"/>
              <a:t> meus </a:t>
            </a:r>
            <a:r>
              <a:rPr lang="pt-BR" sz="1800" dirty="0" err="1"/>
              <a:t>documents</a:t>
            </a:r>
            <a:r>
              <a:rPr lang="pt-BR" sz="1800" dirty="0"/>
              <a:t> </a:t>
            </a:r>
            <a:r>
              <a:rPr lang="pt-BR" sz="1800" dirty="0" err="1"/>
              <a:t>presentats</a:t>
            </a:r>
            <a:r>
              <a:rPr lang="pt-BR" sz="1800" dirty="0"/>
              <a:t> o </a:t>
            </a:r>
            <a:r>
              <a:rPr lang="pt-BR" sz="1800" dirty="0" err="1"/>
              <a:t>rebuts</a:t>
            </a:r>
            <a:r>
              <a:rPr lang="pt-BR" sz="1800" dirty="0"/>
              <a:t> (agrupada)</a:t>
            </a:r>
            <a:endParaRPr lang="es-ES_tradnl" sz="1800" dirty="0"/>
          </a:p>
        </p:txBody>
      </p:sp>
    </p:spTree>
    <p:extLst>
      <p:ext uri="{BB962C8B-B14F-4D97-AF65-F5344CB8AC3E}">
        <p14:creationId xmlns:p14="http://schemas.microsoft.com/office/powerpoint/2010/main" val="3058343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329954" y="86297"/>
            <a:ext cx="7634533" cy="504056"/>
          </a:xfrm>
        </p:spPr>
        <p:txBody>
          <a:bodyPr/>
          <a:lstStyle/>
          <a:p>
            <a:pPr marL="49213"/>
            <a:r>
              <a:rPr lang="pt-BR" dirty="0" err="1"/>
              <a:t>Els</a:t>
            </a:r>
            <a:r>
              <a:rPr lang="pt-BR" dirty="0"/>
              <a:t> meus </a:t>
            </a:r>
            <a:r>
              <a:rPr lang="pt-BR" dirty="0" err="1"/>
              <a:t>documents</a:t>
            </a:r>
            <a:r>
              <a:rPr lang="pt-BR" dirty="0"/>
              <a:t> </a:t>
            </a:r>
            <a:r>
              <a:rPr lang="pt-BR" dirty="0" err="1"/>
              <a:t>presentats</a:t>
            </a:r>
            <a:r>
              <a:rPr lang="pt-BR" dirty="0"/>
              <a:t> o </a:t>
            </a:r>
            <a:r>
              <a:rPr lang="pt-BR" dirty="0" err="1"/>
              <a:t>rebuts</a:t>
            </a:r>
            <a:r>
              <a:rPr lang="pt-BR" dirty="0"/>
              <a:t> (agrupada)</a:t>
            </a:r>
          </a:p>
        </p:txBody>
      </p:sp>
      <p:sp>
        <p:nvSpPr>
          <p:cNvPr id="10" name="Rectángulo redondeado 14">
            <a:extLst>
              <a:ext uri="{FF2B5EF4-FFF2-40B4-BE49-F238E27FC236}">
                <a16:creationId xmlns:a16="http://schemas.microsoft.com/office/drawing/2014/main" id="{1B18B82B-383B-4558-BA2A-5F743BC1BA8A}"/>
              </a:ext>
            </a:extLst>
          </p:cNvPr>
          <p:cNvSpPr/>
          <p:nvPr/>
        </p:nvSpPr>
        <p:spPr>
          <a:xfrm>
            <a:off x="252786" y="1923678"/>
            <a:ext cx="2664295" cy="2808312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NIF/DNI, NIE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Tipus actuació(entrada sortida, totes)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DIR3 o codi INE administració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inici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final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dirty="0">
              <a:solidFill>
                <a:schemeClr val="tx1">
                  <a:lumMod val="50000"/>
                  <a:lumOff val="50000"/>
                </a:schemeClr>
              </a:solidFill>
              <a:latin typeface="Raleway"/>
            </a:endParaRPr>
          </a:p>
        </p:txBody>
      </p:sp>
      <p:sp>
        <p:nvSpPr>
          <p:cNvPr id="18" name="Rectángulo redondeado 15">
            <a:extLst>
              <a:ext uri="{FF2B5EF4-FFF2-40B4-BE49-F238E27FC236}">
                <a16:creationId xmlns:a16="http://schemas.microsoft.com/office/drawing/2014/main" id="{959539CC-F40B-4D36-9D07-580DDE35332E}"/>
              </a:ext>
            </a:extLst>
          </p:cNvPr>
          <p:cNvSpPr/>
          <p:nvPr/>
        </p:nvSpPr>
        <p:spPr>
          <a:xfrm>
            <a:off x="4270258" y="1923677"/>
            <a:ext cx="4694229" cy="1584177"/>
          </a:xfrm>
          <a:prstGeom prst="roundRect">
            <a:avLst/>
          </a:prstGeom>
          <a:solidFill>
            <a:srgbClr val="EFA4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DIR3 o codi INE administració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Nom administració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Tipus actuació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Número total actuacions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Identificadors de les actuacions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URL carpeta ciutadana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FUE</a:t>
            </a:r>
          </a:p>
        </p:txBody>
      </p:sp>
      <p:sp>
        <p:nvSpPr>
          <p:cNvPr id="19" name="Rectángulo redondeado 3">
            <a:extLst>
              <a:ext uri="{FF2B5EF4-FFF2-40B4-BE49-F238E27FC236}">
                <a16:creationId xmlns:a16="http://schemas.microsoft.com/office/drawing/2014/main" id="{54DECBD8-BFDD-4F01-82F3-A91A5404B8EC}"/>
              </a:ext>
            </a:extLst>
          </p:cNvPr>
          <p:cNvSpPr/>
          <p:nvPr/>
        </p:nvSpPr>
        <p:spPr>
          <a:xfrm>
            <a:off x="324793" y="899245"/>
            <a:ext cx="2592288" cy="936104"/>
          </a:xfrm>
          <a:prstGeom prst="roundRect">
            <a:avLst/>
          </a:prstGeom>
          <a:solidFill>
            <a:schemeClr val="bg2">
              <a:lumMod val="5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2000" dirty="0">
                <a:solidFill>
                  <a:schemeClr val="tx1"/>
                </a:solidFill>
                <a:latin typeface="Raleway"/>
              </a:rPr>
              <a:t>HUB MyGov</a:t>
            </a:r>
          </a:p>
          <a:p>
            <a:pPr algn="ctr"/>
            <a:r>
              <a:rPr lang="ca-ES" sz="2000" b="1" dirty="0">
                <a:solidFill>
                  <a:schemeClr val="tx1"/>
                </a:solidFill>
                <a:latin typeface="Raleway"/>
              </a:rPr>
              <a:t>Què demana?</a:t>
            </a:r>
          </a:p>
        </p:txBody>
      </p:sp>
      <p:sp>
        <p:nvSpPr>
          <p:cNvPr id="20" name="Rectángulo redondeado 4">
            <a:extLst>
              <a:ext uri="{FF2B5EF4-FFF2-40B4-BE49-F238E27FC236}">
                <a16:creationId xmlns:a16="http://schemas.microsoft.com/office/drawing/2014/main" id="{F13E951B-2ED4-4B91-BF2F-E829E386D601}"/>
              </a:ext>
            </a:extLst>
          </p:cNvPr>
          <p:cNvSpPr/>
          <p:nvPr/>
        </p:nvSpPr>
        <p:spPr>
          <a:xfrm>
            <a:off x="4285232" y="899245"/>
            <a:ext cx="4679255" cy="936104"/>
          </a:xfrm>
          <a:prstGeom prst="roundRect">
            <a:avLst/>
          </a:prstGeom>
          <a:solidFill>
            <a:srgbClr val="EFA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2000" dirty="0" err="1">
                <a:solidFill>
                  <a:schemeClr val="tx1"/>
                </a:solidFill>
                <a:latin typeface="Raleway"/>
              </a:rPr>
              <a:t>Back</a:t>
            </a:r>
            <a:r>
              <a:rPr lang="ca-ES" sz="2000" dirty="0">
                <a:solidFill>
                  <a:schemeClr val="tx1"/>
                </a:solidFill>
                <a:latin typeface="Raleway"/>
              </a:rPr>
              <a:t> office</a:t>
            </a:r>
          </a:p>
          <a:p>
            <a:pPr algn="ctr"/>
            <a:r>
              <a:rPr lang="ca-ES" sz="2000" b="1" dirty="0">
                <a:solidFill>
                  <a:schemeClr val="tx1"/>
                </a:solidFill>
                <a:latin typeface="Raleway"/>
              </a:rPr>
              <a:t>Què retorna? </a:t>
            </a:r>
          </a:p>
        </p:txBody>
      </p:sp>
      <p:sp>
        <p:nvSpPr>
          <p:cNvPr id="23" name="Flecha: a la izquierda y derecha 22">
            <a:extLst>
              <a:ext uri="{FF2B5EF4-FFF2-40B4-BE49-F238E27FC236}">
                <a16:creationId xmlns:a16="http://schemas.microsoft.com/office/drawing/2014/main" id="{2E625EE1-8E7C-4E32-9842-31B536711D0D}"/>
              </a:ext>
            </a:extLst>
          </p:cNvPr>
          <p:cNvSpPr/>
          <p:nvPr/>
        </p:nvSpPr>
        <p:spPr>
          <a:xfrm>
            <a:off x="2966602" y="1115269"/>
            <a:ext cx="1269109" cy="504056"/>
          </a:xfrm>
          <a:prstGeom prst="leftRightArrow">
            <a:avLst/>
          </a:prstGeom>
          <a:solidFill>
            <a:schemeClr val="bg2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30821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7;p3"/>
          <p:cNvSpPr txBox="1">
            <a:spLocks/>
          </p:cNvSpPr>
          <p:nvPr/>
        </p:nvSpPr>
        <p:spPr>
          <a:xfrm>
            <a:off x="2502713" y="699542"/>
            <a:ext cx="6504312" cy="4104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Consulta d'informació bàsica dels documents presentats/rebuts (assentaments d’entrada i sortida). A través de la informació proporcionada, el ciutadà podrà accedir al detall complert dels assentaments en la carpeta de l'organisme o administració corresponent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Aquesta mateixa crida servirà per informar de les actuacions realitzades pel ciutadà que no han passat pel tràmit de registre però que l’administració considera important mostrar.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es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400" i="0" dirty="0">
              <a:solidFill>
                <a:schemeClr val="tx1">
                  <a:lumMod val="65000"/>
                  <a:lumOff val="35000"/>
                </a:schemeClr>
              </a:solidFill>
              <a:latin typeface="Raleway"/>
            </a:endParaRPr>
          </a:p>
          <a:p>
            <a:pPr marL="49213" indent="0">
              <a:lnSpc>
                <a:spcPct val="150000"/>
              </a:lnSpc>
              <a:buClr>
                <a:srgbClr val="F28E5E"/>
              </a:buClr>
              <a:buSzPct val="140000"/>
            </a:pPr>
            <a:endParaRPr lang="ca-ES" sz="3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00B050"/>
              </a:buClr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</p:spPr>
        <p:txBody>
          <a:bodyPr/>
          <a:lstStyle/>
          <a:p>
            <a:r>
              <a:rPr lang="es-ES_tradnl" dirty="0" err="1"/>
              <a:t>Model</a:t>
            </a:r>
            <a:r>
              <a:rPr lang="es-ES_tradnl" dirty="0"/>
              <a:t> funcional HUB – MyGov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216273" y="2557686"/>
            <a:ext cx="1765300" cy="2246312"/>
          </a:xfrm>
        </p:spPr>
        <p:txBody>
          <a:bodyPr/>
          <a:lstStyle/>
          <a:p>
            <a:pPr marL="49213" indent="0">
              <a:buNone/>
            </a:pPr>
            <a:r>
              <a:rPr lang="pt-BR" sz="1800" dirty="0" err="1"/>
              <a:t>Els</a:t>
            </a:r>
            <a:r>
              <a:rPr lang="pt-BR" sz="1800" dirty="0"/>
              <a:t> meus </a:t>
            </a:r>
            <a:r>
              <a:rPr lang="pt-BR" sz="1800" dirty="0" err="1"/>
              <a:t>documents</a:t>
            </a:r>
            <a:r>
              <a:rPr lang="pt-BR" sz="1800" dirty="0"/>
              <a:t> </a:t>
            </a:r>
            <a:r>
              <a:rPr lang="pt-BR" sz="1800" dirty="0" err="1"/>
              <a:t>presentats</a:t>
            </a:r>
            <a:r>
              <a:rPr lang="pt-BR" sz="1800" dirty="0"/>
              <a:t> o </a:t>
            </a:r>
            <a:r>
              <a:rPr lang="pt-BR" sz="1800" dirty="0" err="1"/>
              <a:t>rebuts</a:t>
            </a:r>
            <a:r>
              <a:rPr lang="pt-BR" sz="1800" dirty="0"/>
              <a:t> (</a:t>
            </a:r>
            <a:r>
              <a:rPr lang="pt-BR" sz="1800" dirty="0" err="1"/>
              <a:t>detallada</a:t>
            </a:r>
            <a:r>
              <a:rPr lang="pt-BR" sz="1800" dirty="0"/>
              <a:t>)</a:t>
            </a:r>
            <a:endParaRPr lang="es-ES_tradnl" sz="1800" dirty="0"/>
          </a:p>
        </p:txBody>
      </p:sp>
    </p:spTree>
    <p:extLst>
      <p:ext uri="{BB962C8B-B14F-4D97-AF65-F5344CB8AC3E}">
        <p14:creationId xmlns:p14="http://schemas.microsoft.com/office/powerpoint/2010/main" val="1326519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7B64308B-8500-CE4F-9ED0-C2EF4D6586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  <p:sp>
        <p:nvSpPr>
          <p:cNvPr id="15" name="Rectangle 10"/>
          <p:cNvSpPr/>
          <p:nvPr/>
        </p:nvSpPr>
        <p:spPr>
          <a:xfrm>
            <a:off x="0" y="2283718"/>
            <a:ext cx="1835696" cy="306908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marL="95250" lvl="1" defTabSz="914400">
              <a:buClr>
                <a:srgbClr val="000000"/>
              </a:buClr>
              <a:buFont typeface="Arial"/>
              <a:buNone/>
            </a:pPr>
            <a:r>
              <a:rPr lang="ca-ES" sz="20000" kern="0" dirty="0">
                <a:solidFill>
                  <a:schemeClr val="bg1">
                    <a:alpha val="36000"/>
                  </a:schemeClr>
                </a:solidFill>
                <a:latin typeface="Franklin Gothic Book" charset="0"/>
                <a:ea typeface="Franklin Gothic Book" charset="0"/>
                <a:cs typeface="Franklin Gothic Book" charset="0"/>
                <a:sym typeface="Arial"/>
              </a:rPr>
              <a:t>1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/>
          </p:nvPr>
        </p:nvSpPr>
        <p:spPr>
          <a:xfrm>
            <a:off x="286519" y="588364"/>
            <a:ext cx="3781425" cy="133531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buNone/>
            </a:pPr>
            <a:r>
              <a:rPr lang="es-ES_tradnl" sz="3600" dirty="0"/>
              <a:t>MyGov i el </a:t>
            </a:r>
            <a:r>
              <a:rPr lang="es-ES_tradnl" sz="3600" dirty="0" err="1"/>
              <a:t>seu</a:t>
            </a:r>
            <a:r>
              <a:rPr lang="es-ES_tradnl" sz="3600" dirty="0"/>
              <a:t> </a:t>
            </a:r>
            <a:r>
              <a:rPr lang="es-ES_tradnl" sz="3600" dirty="0" err="1"/>
              <a:t>context</a:t>
            </a:r>
            <a:endParaRPr lang="es-ES_tradnl" sz="3600" dirty="0"/>
          </a:p>
        </p:txBody>
      </p:sp>
    </p:spTree>
    <p:extLst>
      <p:ext uri="{BB962C8B-B14F-4D97-AF65-F5344CB8AC3E}">
        <p14:creationId xmlns:p14="http://schemas.microsoft.com/office/powerpoint/2010/main" val="339819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284261" y="51684"/>
            <a:ext cx="7464203" cy="755168"/>
          </a:xfrm>
        </p:spPr>
        <p:txBody>
          <a:bodyPr/>
          <a:lstStyle/>
          <a:p>
            <a:pPr marL="49213" algn="r"/>
            <a:r>
              <a:rPr lang="pt-BR" dirty="0" err="1"/>
              <a:t>Els</a:t>
            </a:r>
            <a:r>
              <a:rPr lang="pt-BR" dirty="0"/>
              <a:t> meus </a:t>
            </a:r>
            <a:r>
              <a:rPr lang="pt-BR" dirty="0" err="1"/>
              <a:t>documents</a:t>
            </a:r>
            <a:r>
              <a:rPr lang="pt-BR" dirty="0"/>
              <a:t> </a:t>
            </a:r>
            <a:r>
              <a:rPr lang="pt-BR" dirty="0" err="1"/>
              <a:t>presentats</a:t>
            </a:r>
            <a:r>
              <a:rPr lang="pt-BR" dirty="0"/>
              <a:t> o </a:t>
            </a:r>
            <a:r>
              <a:rPr lang="pt-BR" dirty="0" err="1"/>
              <a:t>rebuts</a:t>
            </a:r>
            <a:r>
              <a:rPr lang="pt-BR" dirty="0"/>
              <a:t> (</a:t>
            </a:r>
            <a:r>
              <a:rPr lang="pt-BR" dirty="0" err="1"/>
              <a:t>detallada</a:t>
            </a:r>
            <a:r>
              <a:rPr lang="pt-BR" dirty="0"/>
              <a:t>)</a:t>
            </a:r>
          </a:p>
        </p:txBody>
      </p:sp>
      <p:sp>
        <p:nvSpPr>
          <p:cNvPr id="10" name="Rectángulo redondeado 14">
            <a:extLst>
              <a:ext uri="{FF2B5EF4-FFF2-40B4-BE49-F238E27FC236}">
                <a16:creationId xmlns:a16="http://schemas.microsoft.com/office/drawing/2014/main" id="{AC8FDD3E-0351-4EC2-89C5-73D4F3DD0456}"/>
              </a:ext>
            </a:extLst>
          </p:cNvPr>
          <p:cNvSpPr/>
          <p:nvPr/>
        </p:nvSpPr>
        <p:spPr>
          <a:xfrm>
            <a:off x="251521" y="2056740"/>
            <a:ext cx="2664295" cy="2552103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NIF/DNI, NIE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Tipus actuació(entrada sortida, totes)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DIR3 o codi INE administració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inici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final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ca-ES" dirty="0">
              <a:solidFill>
                <a:schemeClr val="tx1">
                  <a:lumMod val="50000"/>
                  <a:lumOff val="50000"/>
                </a:schemeClr>
              </a:solidFill>
              <a:latin typeface="Raleway"/>
            </a:endParaRPr>
          </a:p>
        </p:txBody>
      </p:sp>
      <p:sp>
        <p:nvSpPr>
          <p:cNvPr id="18" name="Rectángulo redondeado 15">
            <a:extLst>
              <a:ext uri="{FF2B5EF4-FFF2-40B4-BE49-F238E27FC236}">
                <a16:creationId xmlns:a16="http://schemas.microsoft.com/office/drawing/2014/main" id="{F121A37C-4296-4DF5-93BB-DFB4B0B1EECE}"/>
              </a:ext>
            </a:extLst>
          </p:cNvPr>
          <p:cNvSpPr/>
          <p:nvPr/>
        </p:nvSpPr>
        <p:spPr>
          <a:xfrm>
            <a:off x="4316362" y="1656031"/>
            <a:ext cx="2448272" cy="3347451"/>
          </a:xfrm>
          <a:prstGeom prst="roundRect">
            <a:avLst/>
          </a:prstGeom>
          <a:solidFill>
            <a:srgbClr val="EFA4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a-E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Obligatoris (model SICRES)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Codi INE10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Codi DIR3 organisme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Tipus actuació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Identificador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Data actuació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Assumpte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URL</a:t>
            </a:r>
          </a:p>
        </p:txBody>
      </p:sp>
      <p:sp>
        <p:nvSpPr>
          <p:cNvPr id="19" name="Rectángulo redondeado 9">
            <a:extLst>
              <a:ext uri="{FF2B5EF4-FFF2-40B4-BE49-F238E27FC236}">
                <a16:creationId xmlns:a16="http://schemas.microsoft.com/office/drawing/2014/main" id="{A4C057CC-F894-4337-B1BA-61436D50605E}"/>
              </a:ext>
            </a:extLst>
          </p:cNvPr>
          <p:cNvSpPr/>
          <p:nvPr/>
        </p:nvSpPr>
        <p:spPr>
          <a:xfrm>
            <a:off x="6789978" y="1673938"/>
            <a:ext cx="2237680" cy="3068762"/>
          </a:xfrm>
          <a:prstGeom prst="roundRect">
            <a:avLst/>
          </a:prstGeom>
          <a:solidFill>
            <a:srgbClr val="EFA4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a-ES" sz="1400" b="1" dirty="0">
              <a:solidFill>
                <a:schemeClr val="tx1">
                  <a:lumMod val="50000"/>
                  <a:lumOff val="50000"/>
                </a:schemeClr>
              </a:solidFill>
              <a:latin typeface="Raleway"/>
            </a:endParaRPr>
          </a:p>
          <a:p>
            <a:r>
              <a:rPr lang="ca-E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Opcionals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Procediment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Via de presentació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Número expedient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Referencia externa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Canal preferent notificació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Observacions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ca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/>
              </a:rPr>
              <a:t>FUE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dirty="0">
              <a:solidFill>
                <a:schemeClr val="tx1">
                  <a:lumMod val="50000"/>
                  <a:lumOff val="50000"/>
                </a:schemeClr>
              </a:solidFill>
              <a:latin typeface="Raleway"/>
            </a:endParaRPr>
          </a:p>
        </p:txBody>
      </p:sp>
      <p:sp>
        <p:nvSpPr>
          <p:cNvPr id="20" name="Rectángulo redondeado 3">
            <a:extLst>
              <a:ext uri="{FF2B5EF4-FFF2-40B4-BE49-F238E27FC236}">
                <a16:creationId xmlns:a16="http://schemas.microsoft.com/office/drawing/2014/main" id="{EDAE32C7-EBBD-4B48-A5DC-D96319A13B45}"/>
              </a:ext>
            </a:extLst>
          </p:cNvPr>
          <p:cNvSpPr/>
          <p:nvPr/>
        </p:nvSpPr>
        <p:spPr>
          <a:xfrm>
            <a:off x="324793" y="899245"/>
            <a:ext cx="2592288" cy="664393"/>
          </a:xfrm>
          <a:prstGeom prst="roundRect">
            <a:avLst/>
          </a:prstGeom>
          <a:solidFill>
            <a:schemeClr val="bg2">
              <a:lumMod val="5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2000" dirty="0">
                <a:solidFill>
                  <a:schemeClr val="tx1"/>
                </a:solidFill>
                <a:latin typeface="Raleway"/>
              </a:rPr>
              <a:t>HUB MyGov</a:t>
            </a:r>
          </a:p>
          <a:p>
            <a:pPr algn="ctr"/>
            <a:r>
              <a:rPr lang="ca-ES" sz="2000" b="1" dirty="0">
                <a:solidFill>
                  <a:schemeClr val="tx1"/>
                </a:solidFill>
                <a:latin typeface="Raleway"/>
              </a:rPr>
              <a:t>Què demana?</a:t>
            </a:r>
          </a:p>
        </p:txBody>
      </p:sp>
      <p:sp>
        <p:nvSpPr>
          <p:cNvPr id="21" name="Rectángulo redondeado 4">
            <a:extLst>
              <a:ext uri="{FF2B5EF4-FFF2-40B4-BE49-F238E27FC236}">
                <a16:creationId xmlns:a16="http://schemas.microsoft.com/office/drawing/2014/main" id="{5C22765E-FA90-4B7F-B4B6-E96F2FE6B012}"/>
              </a:ext>
            </a:extLst>
          </p:cNvPr>
          <p:cNvSpPr/>
          <p:nvPr/>
        </p:nvSpPr>
        <p:spPr>
          <a:xfrm>
            <a:off x="4285232" y="899245"/>
            <a:ext cx="4679255" cy="664393"/>
          </a:xfrm>
          <a:prstGeom prst="roundRect">
            <a:avLst/>
          </a:prstGeom>
          <a:solidFill>
            <a:srgbClr val="EFA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a-ES" sz="2000" dirty="0" err="1">
                <a:solidFill>
                  <a:schemeClr val="tx1"/>
                </a:solidFill>
                <a:latin typeface="Raleway"/>
              </a:rPr>
              <a:t>Back</a:t>
            </a:r>
            <a:r>
              <a:rPr lang="ca-ES" sz="2000" dirty="0">
                <a:solidFill>
                  <a:schemeClr val="tx1"/>
                </a:solidFill>
                <a:latin typeface="Raleway"/>
              </a:rPr>
              <a:t> office</a:t>
            </a:r>
          </a:p>
          <a:p>
            <a:pPr algn="ctr"/>
            <a:r>
              <a:rPr lang="ca-ES" sz="2000" b="1" dirty="0">
                <a:solidFill>
                  <a:schemeClr val="tx1"/>
                </a:solidFill>
                <a:latin typeface="Raleway"/>
              </a:rPr>
              <a:t>Què retorna? </a:t>
            </a:r>
          </a:p>
        </p:txBody>
      </p:sp>
      <p:sp>
        <p:nvSpPr>
          <p:cNvPr id="24" name="Flecha: a la izquierda y derecha 23">
            <a:extLst>
              <a:ext uri="{FF2B5EF4-FFF2-40B4-BE49-F238E27FC236}">
                <a16:creationId xmlns:a16="http://schemas.microsoft.com/office/drawing/2014/main" id="{F30BFD64-DA6A-4058-B877-CF0F1BCDC793}"/>
              </a:ext>
            </a:extLst>
          </p:cNvPr>
          <p:cNvSpPr/>
          <p:nvPr/>
        </p:nvSpPr>
        <p:spPr>
          <a:xfrm>
            <a:off x="2960266" y="928057"/>
            <a:ext cx="1269109" cy="504056"/>
          </a:xfrm>
          <a:prstGeom prst="leftRightArrow">
            <a:avLst/>
          </a:prstGeom>
          <a:solidFill>
            <a:schemeClr val="bg2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694164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51520" y="627534"/>
            <a:ext cx="1872208" cy="99377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s-ES_tradnl" dirty="0"/>
              <a:t>Model </a:t>
            </a:r>
            <a:r>
              <a:rPr lang="es-ES_tradnl" dirty="0" err="1"/>
              <a:t>integració</a:t>
            </a:r>
            <a:r>
              <a:rPr lang="es-ES_tradnl" dirty="0"/>
              <a:t> HUB – MyGov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251520" y="2571750"/>
            <a:ext cx="1765300" cy="2246312"/>
          </a:xfrm>
        </p:spPr>
        <p:txBody>
          <a:bodyPr/>
          <a:lstStyle/>
          <a:p>
            <a:pPr marL="49213" indent="0">
              <a:buNone/>
            </a:pPr>
            <a:r>
              <a:rPr lang="es-ES_tradnl" sz="1800" dirty="0" err="1"/>
              <a:t>Com</a:t>
            </a:r>
            <a:r>
              <a:rPr lang="es-ES_tradnl" sz="1800" dirty="0"/>
              <a:t> integrar-se </a:t>
            </a:r>
            <a:r>
              <a:rPr lang="es-ES_tradnl" sz="1800" dirty="0" err="1"/>
              <a:t>amb</a:t>
            </a:r>
            <a:r>
              <a:rPr lang="es-ES_tradnl" sz="1800" dirty="0"/>
              <a:t> el </a:t>
            </a:r>
            <a:r>
              <a:rPr lang="es-ES_tradnl" sz="1800" dirty="0" err="1"/>
              <a:t>servei</a:t>
            </a:r>
            <a:r>
              <a:rPr lang="es-ES_tradnl" sz="1800" dirty="0"/>
              <a:t>?</a:t>
            </a:r>
          </a:p>
        </p:txBody>
      </p:sp>
      <p:sp>
        <p:nvSpPr>
          <p:cNvPr id="8" name="Google Shape;17;p3">
            <a:extLst>
              <a:ext uri="{FF2B5EF4-FFF2-40B4-BE49-F238E27FC236}">
                <a16:creationId xmlns:a16="http://schemas.microsoft.com/office/drawing/2014/main" id="{55A7BBB9-D6EE-452B-A837-557D40F6303F}"/>
              </a:ext>
            </a:extLst>
          </p:cNvPr>
          <p:cNvSpPr txBox="1">
            <a:spLocks/>
          </p:cNvSpPr>
          <p:nvPr/>
        </p:nvSpPr>
        <p:spPr>
          <a:xfrm>
            <a:off x="2502713" y="699542"/>
            <a:ext cx="6504312" cy="3602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 fase de desenvolupament:</a:t>
            </a:r>
          </a:p>
          <a:p>
            <a:pPr marL="823913" lvl="1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6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Crides REST i ús peticions JSON</a:t>
            </a:r>
          </a:p>
          <a:p>
            <a:pPr marL="823913" lvl="1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6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Pendent d’establir model de </a:t>
            </a:r>
            <a:r>
              <a:rPr lang="ca-ES" sz="16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securització</a:t>
            </a:r>
            <a:endParaRPr lang="ca-ES" sz="1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823913" lvl="1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Més informació:</a:t>
            </a:r>
          </a:p>
          <a:p>
            <a:pPr marL="823913" lvl="1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600" i="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https://github.com/ConsorciAOC/HubCarpetes</a:t>
            </a:r>
            <a:r>
              <a:rPr lang="ca-ES" sz="16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400" i="0" dirty="0">
              <a:solidFill>
                <a:schemeClr val="tx1">
                  <a:lumMod val="65000"/>
                  <a:lumOff val="35000"/>
                </a:schemeClr>
              </a:solidFill>
              <a:latin typeface="Raleway"/>
            </a:endParaRPr>
          </a:p>
          <a:p>
            <a:pPr marL="49213" indent="0">
              <a:lnSpc>
                <a:spcPct val="150000"/>
              </a:lnSpc>
              <a:buClr>
                <a:srgbClr val="F28E5E"/>
              </a:buClr>
              <a:buSzPct val="140000"/>
            </a:pPr>
            <a:endParaRPr lang="ca-ES" sz="3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00B050"/>
              </a:buClr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4630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7B64308B-8500-CE4F-9ED0-C2EF4D6586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  <p:sp>
        <p:nvSpPr>
          <p:cNvPr id="15" name="Rectangle 10"/>
          <p:cNvSpPr/>
          <p:nvPr/>
        </p:nvSpPr>
        <p:spPr>
          <a:xfrm>
            <a:off x="0" y="2283718"/>
            <a:ext cx="1835696" cy="30777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marL="95250" lvl="1" defTabSz="914400">
              <a:buClr>
                <a:srgbClr val="000000"/>
              </a:buClr>
              <a:buFont typeface="Arial"/>
              <a:buNone/>
            </a:pPr>
            <a:r>
              <a:rPr lang="ca-ES" sz="20000" kern="0" dirty="0">
                <a:solidFill>
                  <a:schemeClr val="bg1">
                    <a:alpha val="36000"/>
                  </a:schemeClr>
                </a:solidFill>
                <a:latin typeface="Franklin Gothic Book" charset="0"/>
                <a:ea typeface="Franklin Gothic Book" charset="0"/>
                <a:cs typeface="Franklin Gothic Book" charset="0"/>
                <a:sym typeface="Arial"/>
              </a:rPr>
              <a:t>3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/>
          </p:nvPr>
        </p:nvSpPr>
        <p:spPr>
          <a:xfrm>
            <a:off x="286519" y="588364"/>
            <a:ext cx="3781425" cy="133531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buNone/>
            </a:pPr>
            <a:r>
              <a:rPr lang="es-ES_tradnl" sz="3600" dirty="0" err="1"/>
              <a:t>Conclusions</a:t>
            </a:r>
            <a:r>
              <a:rPr lang="es-ES_tradnl" sz="3600" dirty="0"/>
              <a:t> MyGov i </a:t>
            </a:r>
            <a:r>
              <a:rPr lang="es-ES_tradnl" sz="3600" dirty="0" err="1"/>
              <a:t>pas</a:t>
            </a:r>
            <a:r>
              <a:rPr lang="es-ES_tradnl" sz="3600" dirty="0"/>
              <a:t> a </a:t>
            </a:r>
            <a:r>
              <a:rPr lang="es-ES_tradnl" sz="3600" dirty="0" err="1"/>
              <a:t>debat</a:t>
            </a:r>
            <a:endParaRPr lang="es-ES_tradnl" sz="3600" dirty="0"/>
          </a:p>
        </p:txBody>
      </p:sp>
    </p:spTree>
    <p:extLst>
      <p:ext uri="{BB962C8B-B14F-4D97-AF65-F5344CB8AC3E}">
        <p14:creationId xmlns:p14="http://schemas.microsoft.com/office/powerpoint/2010/main" val="286390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6963CA-B1D8-4804-8F6F-91854E82F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627534"/>
            <a:ext cx="8424936" cy="993775"/>
          </a:xfrm>
        </p:spPr>
        <p:txBody>
          <a:bodyPr/>
          <a:lstStyle/>
          <a:p>
            <a:r>
              <a:rPr lang="ca-ES" dirty="0"/>
              <a:t>Conclusions de la sessió 16/06</a:t>
            </a:r>
            <a:br>
              <a:rPr lang="ca-ES" dirty="0"/>
            </a:br>
            <a:br>
              <a:rPr lang="ca-ES" dirty="0"/>
            </a:br>
            <a:endParaRPr lang="ca-ES" dirty="0"/>
          </a:p>
        </p:txBody>
      </p:sp>
      <p:sp>
        <p:nvSpPr>
          <p:cNvPr id="3" name="Google Shape;17;p3">
            <a:extLst>
              <a:ext uri="{FF2B5EF4-FFF2-40B4-BE49-F238E27FC236}">
                <a16:creationId xmlns:a16="http://schemas.microsoft.com/office/drawing/2014/main" id="{4F4DB8FA-7074-4C3C-A79E-C409FBF741D9}"/>
              </a:ext>
            </a:extLst>
          </p:cNvPr>
          <p:cNvSpPr txBox="1">
            <a:spLocks/>
          </p:cNvSpPr>
          <p:nvPr/>
        </p:nvSpPr>
        <p:spPr>
          <a:xfrm>
            <a:off x="323528" y="1124421"/>
            <a:ext cx="8640960" cy="216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 crida del WS actuacions serveix per passar informació tant de les actuacions que passen pel tràmit de registre com per les que no són “oficials” (consultes, xarxes socials...)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 acotar les respostes s’acorda que es limitin les consultes per franges temporals i també per l’estat. Es proposa una data màxima de 3 anys.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 data prevista de resolució es deixa opcional, tot i que es considera que a la llarga hauria de passar a ser obligatori ja que és una dada que el ciutadà l’interessa saber.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400" i="0" dirty="0">
              <a:solidFill>
                <a:schemeClr val="tx1">
                  <a:lumMod val="65000"/>
                  <a:lumOff val="35000"/>
                </a:schemeClr>
              </a:solidFill>
              <a:latin typeface="Raleway"/>
            </a:endParaRPr>
          </a:p>
          <a:p>
            <a:pPr marL="49213" indent="0">
              <a:lnSpc>
                <a:spcPct val="150000"/>
              </a:lnSpc>
              <a:buClr>
                <a:srgbClr val="F28E5E"/>
              </a:buClr>
              <a:buSzPct val="140000"/>
            </a:pPr>
            <a:endParaRPr lang="ca-ES" sz="3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00B050"/>
              </a:buClr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5201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6963CA-B1D8-4804-8F6F-91854E82F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627534"/>
            <a:ext cx="8424936" cy="993775"/>
          </a:xfrm>
        </p:spPr>
        <p:txBody>
          <a:bodyPr/>
          <a:lstStyle/>
          <a:p>
            <a:r>
              <a:rPr lang="ca-ES" dirty="0"/>
              <a:t>Conclusions de la sessió 16/06</a:t>
            </a:r>
            <a:br>
              <a:rPr lang="ca-ES" dirty="0"/>
            </a:br>
            <a:br>
              <a:rPr lang="ca-ES" dirty="0"/>
            </a:br>
            <a:endParaRPr lang="ca-ES" dirty="0"/>
          </a:p>
        </p:txBody>
      </p:sp>
      <p:sp>
        <p:nvSpPr>
          <p:cNvPr id="3" name="Google Shape;17;p3">
            <a:extLst>
              <a:ext uri="{FF2B5EF4-FFF2-40B4-BE49-F238E27FC236}">
                <a16:creationId xmlns:a16="http://schemas.microsoft.com/office/drawing/2014/main" id="{4F4DB8FA-7074-4C3C-A79E-C409FBF741D9}"/>
              </a:ext>
            </a:extLst>
          </p:cNvPr>
          <p:cNvSpPr txBox="1">
            <a:spLocks/>
          </p:cNvSpPr>
          <p:nvPr/>
        </p:nvSpPr>
        <p:spPr>
          <a:xfrm>
            <a:off x="323528" y="1124420"/>
            <a:ext cx="8640960" cy="367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sz="1200" b="0" i="1" u="none" strike="noStrike" cap="none" baseline="0">
                <a:solidFill>
                  <a:schemeClr val="tx1"/>
                </a:solidFill>
                <a:latin typeface="Raleway" charset="0"/>
                <a:ea typeface="Raleway" charset="0"/>
                <a:cs typeface="Raleway" charset="0"/>
                <a:sym typeface="Georgia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b="0" i="1" u="none" strike="noStrike" cap="none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 procediment i família s’hauria d’estandarditzar. Es proposa utilitzar el model de catàleg de procediments del mon local i/o SIA.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S’afegeix un nou camp “fases de l’expedient” opcional  amb text lliure però s’hauria de treballar cap a un vocabulari controlat.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S’enviarà </a:t>
            </a:r>
            <a:r>
              <a:rPr lang="ca-ES" sz="1800" i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l’excel</a:t>
            </a:r>
            <a:r>
              <a:rPr lang="ca-ES" sz="1800" i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amb els camps per tal que es pugui validar el model de  llenguatge comú de carpetes ciutadanes interadministratives  </a:t>
            </a: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F28E5E"/>
              </a:buClr>
              <a:buSzPct val="140000"/>
              <a:buFont typeface="Courier New" panose="02070309020205020404" pitchFamily="49" charset="0"/>
              <a:buChar char="o"/>
            </a:pPr>
            <a:endParaRPr lang="ca-ES" sz="1400" i="0" dirty="0">
              <a:solidFill>
                <a:schemeClr val="tx1">
                  <a:lumMod val="65000"/>
                  <a:lumOff val="35000"/>
                </a:schemeClr>
              </a:solidFill>
              <a:latin typeface="Raleway"/>
            </a:endParaRPr>
          </a:p>
          <a:p>
            <a:pPr marL="49213" indent="0">
              <a:lnSpc>
                <a:spcPct val="150000"/>
              </a:lnSpc>
              <a:buClr>
                <a:srgbClr val="F28E5E"/>
              </a:buClr>
              <a:buSzPct val="140000"/>
            </a:pPr>
            <a:endParaRPr lang="ca-ES" sz="36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66713">
              <a:lnSpc>
                <a:spcPct val="150000"/>
              </a:lnSpc>
              <a:buClr>
                <a:srgbClr val="00B050"/>
              </a:buClr>
            </a:pPr>
            <a:endParaRPr lang="ca-ES" sz="1800" i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853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96"/>
          <a:stretch/>
        </p:blipFill>
        <p:spPr>
          <a:xfrm>
            <a:off x="4585467" y="-9297"/>
            <a:ext cx="4572001" cy="5152621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358204" y="371792"/>
            <a:ext cx="540321" cy="53658"/>
          </a:xfrm>
          <a:prstGeom prst="rect">
            <a:avLst/>
          </a:prstGeom>
          <a:solidFill>
            <a:srgbClr val="F28E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rgbClr val="F28E5E"/>
                </a:solidFill>
              </a:rPr>
              <a:t> </a:t>
            </a:r>
          </a:p>
        </p:txBody>
      </p:sp>
      <p:grpSp>
        <p:nvGrpSpPr>
          <p:cNvPr id="13" name="Google Shape;474;p40"/>
          <p:cNvGrpSpPr/>
          <p:nvPr/>
        </p:nvGrpSpPr>
        <p:grpSpPr>
          <a:xfrm>
            <a:off x="330162" y="3435846"/>
            <a:ext cx="1301106" cy="1224136"/>
            <a:chOff x="5972700" y="2330200"/>
            <a:chExt cx="411625" cy="387275"/>
          </a:xfrm>
        </p:grpSpPr>
        <p:sp>
          <p:nvSpPr>
            <p:cNvPr id="14" name="Google Shape;475;p4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31750" cap="rnd" cmpd="sng">
              <a:solidFill>
                <a:srgbClr val="FFA400">
                  <a:alpha val="340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16" name="Google Shape;476;p4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31750" cap="rnd" cmpd="sng">
              <a:solidFill>
                <a:srgbClr val="FFA400">
                  <a:alpha val="340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51520" y="627534"/>
            <a:ext cx="3277692" cy="1728192"/>
          </a:xfrm>
        </p:spPr>
        <p:txBody>
          <a:bodyPr/>
          <a:lstStyle/>
          <a:p>
            <a:r>
              <a:rPr lang="es-ES_tradnl" dirty="0" err="1"/>
              <a:t>Moltes</a:t>
            </a:r>
            <a:r>
              <a:rPr lang="es-ES_tradnl" dirty="0"/>
              <a:t> </a:t>
            </a:r>
            <a:r>
              <a:rPr lang="es-ES_tradnl" dirty="0" err="1"/>
              <a:t>gràcies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0852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BE0B3E54-2F01-DA48-BEA4-8CD2E0201E6D}"/>
              </a:ext>
            </a:extLst>
          </p:cNvPr>
          <p:cNvSpPr txBox="1">
            <a:spLocks/>
          </p:cNvSpPr>
          <p:nvPr/>
        </p:nvSpPr>
        <p:spPr>
          <a:xfrm>
            <a:off x="7056276" y="897564"/>
            <a:ext cx="3834426" cy="2750348"/>
          </a:xfr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110000"/>
              <a:buFont typeface="Arial" charset="0"/>
              <a:buChar char="●"/>
              <a:tabLst>
                <a:tab pos="0" algn="l"/>
              </a:tabLst>
              <a:defRPr sz="16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1pPr>
            <a:lvl2pPr marL="742950" indent="-2206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110000"/>
              <a:buFont typeface="Arial" charset="0"/>
              <a:buChar char="○"/>
              <a:tabLst>
                <a:tab pos="0" algn="l"/>
              </a:tabLst>
              <a:defRPr sz="1400">
                <a:solidFill>
                  <a:srgbClr val="4D4D4D"/>
                </a:solidFill>
                <a:latin typeface="+mn-lt"/>
                <a:ea typeface="ＭＳ Ｐゴシック" charset="-128"/>
              </a:defRPr>
            </a:lvl2pPr>
            <a:lvl3pPr marL="1150938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2B2B2"/>
              </a:buClr>
              <a:buSzPct val="110000"/>
              <a:buFont typeface="Arial" charset="0"/>
              <a:buChar char="●"/>
              <a:tabLst>
                <a:tab pos="0" algn="l"/>
              </a:tabLst>
              <a:defRPr sz="1200">
                <a:solidFill>
                  <a:srgbClr val="4D4D4D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10000"/>
              <a:buFont typeface="Arial" charset="0"/>
              <a:buChar char="○"/>
              <a:tabLst>
                <a:tab pos="0" algn="l"/>
              </a:tabLst>
              <a:defRPr sz="1200">
                <a:solidFill>
                  <a:srgbClr val="4D4D4D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○"/>
              <a:defRPr sz="1200">
                <a:solidFill>
                  <a:srgbClr val="4D4D4D"/>
                </a:solidFill>
                <a:latin typeface="+mn-lt"/>
                <a:ea typeface="ＭＳ Ｐゴシック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○"/>
              <a:defRPr sz="1200">
                <a:solidFill>
                  <a:srgbClr val="4D4D4D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○"/>
              <a:defRPr sz="1200">
                <a:solidFill>
                  <a:srgbClr val="4D4D4D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○"/>
              <a:defRPr sz="1200">
                <a:solidFill>
                  <a:srgbClr val="4D4D4D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○"/>
              <a:defRPr sz="1200">
                <a:solidFill>
                  <a:srgbClr val="4D4D4D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spcBef>
                <a:spcPts val="338"/>
              </a:spcBef>
              <a:spcAft>
                <a:spcPts val="338"/>
              </a:spcAft>
              <a:buNone/>
            </a:pPr>
            <a:endParaRPr lang="ca-ES" sz="1238" kern="0" dirty="0"/>
          </a:p>
          <a:p>
            <a:pPr marL="0" indent="0">
              <a:spcBef>
                <a:spcPts val="338"/>
              </a:spcBef>
              <a:spcAft>
                <a:spcPts val="338"/>
              </a:spcAft>
              <a:buNone/>
            </a:pPr>
            <a:endParaRPr lang="ca-ES" sz="1238" kern="0" dirty="0"/>
          </a:p>
        </p:txBody>
      </p:sp>
      <p:pic>
        <p:nvPicPr>
          <p:cNvPr id="1026" name="Picture 2" descr="https://www.aoc.cat/wp-content/uploads/2019/11/istock-112554125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0366"/>
            <a:ext cx="9144000" cy="6098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1"/>
          <p:cNvSpPr txBox="1">
            <a:spLocks/>
          </p:cNvSpPr>
          <p:nvPr/>
        </p:nvSpPr>
        <p:spPr>
          <a:xfrm>
            <a:off x="3203848" y="2139702"/>
            <a:ext cx="3096344" cy="2656921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3300"/>
                </a:solidFill>
                <a:latin typeface="+mj-lt"/>
                <a:ea typeface="ＭＳ Ｐゴシック" charset="-128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3300"/>
                </a:solidFill>
                <a:latin typeface="Arial" charset="0"/>
                <a:ea typeface="ＭＳ Ｐゴシック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3300"/>
                </a:solidFill>
                <a:latin typeface="Arial" charset="0"/>
                <a:ea typeface="ＭＳ Ｐゴシック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3300"/>
                </a:solidFill>
                <a:latin typeface="Arial" charset="0"/>
                <a:ea typeface="ＭＳ Ｐゴシック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3300"/>
                </a:solidFill>
                <a:latin typeface="Arial" charset="0"/>
                <a:ea typeface="ＭＳ Ｐゴシック" charset="-128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3300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3300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3300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3300"/>
                </a:solidFill>
                <a:latin typeface="Arial" charset="0"/>
              </a:defRPr>
            </a:lvl9pPr>
          </a:lstStyle>
          <a:p>
            <a:pPr marL="275035" algn="ctr"/>
            <a:r>
              <a:rPr lang="en-US" sz="2800" dirty="0">
                <a:solidFill>
                  <a:schemeClr val="bg1"/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MyGov: l’administració a les teves      mans</a:t>
            </a:r>
            <a:r>
              <a:rPr lang="ca-ES" kern="0" dirty="0">
                <a:solidFill>
                  <a:schemeClr val="bg1"/>
                </a:solidFill>
                <a:latin typeface="Raleway"/>
              </a:rPr>
              <a:t>	</a:t>
            </a:r>
          </a:p>
          <a:p>
            <a:pPr marL="275035"/>
            <a:r>
              <a:rPr lang="ca-ES" sz="2000" kern="0" dirty="0">
                <a:solidFill>
                  <a:schemeClr val="bg1"/>
                </a:solidFill>
                <a:latin typeface="Raleway"/>
              </a:rPr>
              <a:t>	</a:t>
            </a:r>
            <a:endParaRPr lang="ca-ES" sz="1100" kern="0" dirty="0">
              <a:solidFill>
                <a:srgbClr val="FFC000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82955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3611349" y="242095"/>
            <a:ext cx="5328593" cy="504056"/>
          </a:xfrm>
        </p:spPr>
        <p:txBody>
          <a:bodyPr/>
          <a:lstStyle/>
          <a:p>
            <a:pPr marL="49213" algn="r"/>
            <a:r>
              <a:rPr lang="es-ES_tradnl" sz="2000" dirty="0"/>
              <a:t>MyGov: l’adminstració a les teves mans</a:t>
            </a:r>
          </a:p>
        </p:txBody>
      </p:sp>
      <p:sp>
        <p:nvSpPr>
          <p:cNvPr id="2" name="Rectangle 1"/>
          <p:cNvSpPr/>
          <p:nvPr/>
        </p:nvSpPr>
        <p:spPr>
          <a:xfrm>
            <a:off x="327674" y="805224"/>
            <a:ext cx="10100162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arenR"/>
            </a:pPr>
            <a:r>
              <a:rPr lang="ca-ES" b="1" dirty="0">
                <a:solidFill>
                  <a:srgbClr val="172B4D"/>
                </a:solidFill>
                <a:latin typeface="Raleway"/>
              </a:rPr>
              <a:t>Esdevenint una Carpeta Ciutadana Interadministrativa </a:t>
            </a:r>
          </a:p>
          <a:p>
            <a:endParaRPr lang="ca-ES" b="1" dirty="0">
              <a:solidFill>
                <a:srgbClr val="172B4D"/>
              </a:solidFill>
              <a:latin typeface="Raleway"/>
            </a:endParaRPr>
          </a:p>
          <a:p>
            <a:pPr marL="971550" lvl="2" indent="-285750">
              <a:buFont typeface="Wingdings" panose="05000000000000000000" pitchFamily="2" charset="2"/>
              <a:buChar char="ü"/>
            </a:pPr>
            <a:r>
              <a:rPr lang="ca-ES" sz="1200" dirty="0">
                <a:solidFill>
                  <a:srgbClr val="172B4D"/>
                </a:solidFill>
                <a:latin typeface="Raleway"/>
              </a:rPr>
              <a:t>Punt d’Accés General (Llei 39/2015) </a:t>
            </a:r>
          </a:p>
          <a:p>
            <a:endParaRPr lang="ca-ES" b="1" dirty="0">
              <a:solidFill>
                <a:srgbClr val="172B4D"/>
              </a:solidFill>
              <a:latin typeface="Raleway"/>
            </a:endParaRPr>
          </a:p>
          <a:p>
            <a:pPr marL="342900" indent="-342900">
              <a:buAutoNum type="arabicParenR" startAt="2"/>
            </a:pPr>
            <a:r>
              <a:rPr lang="ca-ES" b="1" dirty="0">
                <a:solidFill>
                  <a:srgbClr val="172B4D"/>
                </a:solidFill>
                <a:latin typeface="Raleway"/>
              </a:rPr>
              <a:t>Incorporant ja diferents serveis </a:t>
            </a:r>
          </a:p>
          <a:p>
            <a:endParaRPr lang="ca-ES" b="1" dirty="0">
              <a:solidFill>
                <a:srgbClr val="172B4D"/>
              </a:solidFill>
              <a:latin typeface="Raleway"/>
            </a:endParaRP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ca-ES" sz="1200" dirty="0">
                <a:solidFill>
                  <a:srgbClr val="172B4D"/>
                </a:solidFill>
                <a:latin typeface="Raleway"/>
              </a:rPr>
              <a:t> Els meus tràmits </a:t>
            </a:r>
            <a:r>
              <a:rPr lang="ca-ES" sz="1200" b="1" dirty="0">
                <a:solidFill>
                  <a:srgbClr val="172B4D"/>
                </a:solidFill>
                <a:latin typeface="Raleway"/>
              </a:rPr>
              <a:t>(e-TRAM i OVT)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ca-ES" sz="1200" dirty="0">
                <a:solidFill>
                  <a:srgbClr val="172B4D"/>
                </a:solidFill>
                <a:latin typeface="Raleway"/>
              </a:rPr>
              <a:t> Les meves notificacions i/o comunicacions </a:t>
            </a:r>
            <a:r>
              <a:rPr lang="ca-ES" sz="1200" b="1" dirty="0">
                <a:solidFill>
                  <a:srgbClr val="172B4D"/>
                </a:solidFill>
                <a:latin typeface="Raleway"/>
              </a:rPr>
              <a:t>(e-NOTUM)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ca-ES" sz="1200" dirty="0">
                <a:solidFill>
                  <a:srgbClr val="172B4D"/>
                </a:solidFill>
                <a:latin typeface="Raleway"/>
              </a:rPr>
              <a:t> Control dels meus inicis de sessió en diferents serveis digitals públics </a:t>
            </a:r>
            <a:r>
              <a:rPr lang="ca-ES" sz="1200" b="1" dirty="0">
                <a:solidFill>
                  <a:srgbClr val="172B4D"/>
                </a:solidFill>
                <a:latin typeface="Raleway"/>
              </a:rPr>
              <a:t>(Vàlid)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ca-ES" sz="1200" dirty="0">
                <a:solidFill>
                  <a:srgbClr val="172B4D"/>
                </a:solidFill>
                <a:latin typeface="Raleway"/>
              </a:rPr>
              <a:t> Conèixer quines dades meves s'intercanvien les AAPP i la finalitat </a:t>
            </a:r>
            <a:r>
              <a:rPr lang="ca-ES" sz="1200" b="1" dirty="0">
                <a:solidFill>
                  <a:srgbClr val="172B4D"/>
                </a:solidFill>
                <a:latin typeface="Raleway"/>
              </a:rPr>
              <a:t>(Via Oberta)</a:t>
            </a:r>
          </a:p>
          <a:p>
            <a:pPr marL="1314450" lvl="3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ca-ES" sz="1100" dirty="0">
                <a:solidFill>
                  <a:srgbClr val="172B4D"/>
                </a:solidFill>
                <a:latin typeface="Raleway"/>
              </a:rPr>
              <a:t>Amb traces automàtiques de VO que són de cada administració </a:t>
            </a:r>
            <a:r>
              <a:rPr lang="ca-ES" sz="1200" dirty="0">
                <a:solidFill>
                  <a:srgbClr val="172B4D"/>
                </a:solidFill>
                <a:latin typeface="Raleway"/>
              </a:rPr>
              <a:t>                                      </a:t>
            </a:r>
          </a:p>
          <a:p>
            <a:pPr marL="857250" lvl="2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ca-ES" sz="1200" dirty="0">
                <a:solidFill>
                  <a:srgbClr val="172B4D"/>
                </a:solidFill>
                <a:latin typeface="Raleway"/>
              </a:rPr>
              <a:t>    </a:t>
            </a:r>
            <a:r>
              <a:rPr lang="pt-BR" sz="1200" dirty="0">
                <a:solidFill>
                  <a:srgbClr val="172B4D"/>
                </a:solidFill>
                <a:latin typeface="Raleway"/>
              </a:rPr>
              <a:t>Integrable amb servei </a:t>
            </a:r>
            <a:r>
              <a:rPr lang="pt-BR" sz="1200" b="1" dirty="0">
                <a:solidFill>
                  <a:srgbClr val="172B4D"/>
                </a:solidFill>
                <a:latin typeface="Raleway"/>
              </a:rPr>
              <a:t>SEU-e</a:t>
            </a:r>
            <a:r>
              <a:rPr lang="pt-BR" sz="1200" dirty="0">
                <a:solidFill>
                  <a:srgbClr val="172B4D"/>
                </a:solidFill>
                <a:latin typeface="Raleway"/>
              </a:rPr>
              <a:t> (via enllaç / bànner...) </a:t>
            </a:r>
            <a:endParaRPr lang="ca-ES" sz="1200" dirty="0">
              <a:solidFill>
                <a:srgbClr val="172B4D"/>
              </a:solidFill>
              <a:latin typeface="Raleway"/>
            </a:endParaRPr>
          </a:p>
          <a:p>
            <a:endParaRPr lang="ca-ES" dirty="0">
              <a:solidFill>
                <a:srgbClr val="172B4D"/>
              </a:solidFill>
              <a:latin typeface="Raleway"/>
            </a:endParaRPr>
          </a:p>
          <a:p>
            <a:r>
              <a:rPr lang="ca-ES" sz="1400" b="1" dirty="0">
                <a:solidFill>
                  <a:srgbClr val="172B4D"/>
                </a:solidFill>
                <a:latin typeface="Raleway"/>
              </a:rPr>
              <a:t>3) Fomentant la personalització i proactivitat </a:t>
            </a:r>
          </a:p>
          <a:p>
            <a:pPr marL="1028700" lvl="2" indent="-342900">
              <a:buFont typeface="Wingdings" panose="05000000000000000000" pitchFamily="2" charset="2"/>
              <a:buChar char="ü"/>
            </a:pPr>
            <a:endParaRPr lang="ca-ES" sz="1400" b="1" dirty="0">
              <a:solidFill>
                <a:srgbClr val="172B4D"/>
              </a:solidFill>
              <a:latin typeface="Raleway"/>
            </a:endParaRPr>
          </a:p>
          <a:p>
            <a:pPr marL="1028700" lvl="2" indent="-342900">
              <a:buFont typeface="Wingdings" panose="05000000000000000000" pitchFamily="2" charset="2"/>
              <a:buChar char="ü"/>
            </a:pPr>
            <a:r>
              <a:rPr lang="ca-ES" sz="1200" dirty="0">
                <a:solidFill>
                  <a:srgbClr val="172B4D"/>
                </a:solidFill>
                <a:latin typeface="Raleway"/>
              </a:rPr>
              <a:t>Avisos, recomanacions...</a:t>
            </a:r>
          </a:p>
          <a:p>
            <a:endParaRPr lang="ca-ES" sz="1400" dirty="0">
              <a:solidFill>
                <a:srgbClr val="172B4D"/>
              </a:solidFill>
              <a:latin typeface="Raleway"/>
            </a:endParaRPr>
          </a:p>
          <a:p>
            <a:r>
              <a:rPr lang="ca-ES" sz="1400" b="1" dirty="0">
                <a:solidFill>
                  <a:srgbClr val="172B4D"/>
                </a:solidFill>
                <a:latin typeface="Raleway"/>
              </a:rPr>
              <a:t>4) Facilitant un model d’integració de carpetes ciutadanes </a:t>
            </a:r>
            <a:endParaRPr lang="ca-ES" sz="1400" dirty="0">
              <a:solidFill>
                <a:srgbClr val="172B4D"/>
              </a:solidFill>
              <a:latin typeface="Raleway"/>
            </a:endParaRPr>
          </a:p>
          <a:p>
            <a:endParaRPr lang="ca-ES" sz="1400" dirty="0">
              <a:solidFill>
                <a:srgbClr val="172B4D"/>
              </a:solidFill>
              <a:latin typeface="-apple-system"/>
            </a:endParaRPr>
          </a:p>
          <a:p>
            <a:endParaRPr lang="ca-ES" dirty="0">
              <a:solidFill>
                <a:srgbClr val="172B4D"/>
              </a:solidFill>
              <a:latin typeface="-apple-system"/>
            </a:endParaRPr>
          </a:p>
          <a:p>
            <a:endParaRPr lang="ca-ES" dirty="0">
              <a:solidFill>
                <a:srgbClr val="172B4D"/>
              </a:solidFill>
              <a:latin typeface="-apple-system"/>
            </a:endParaRPr>
          </a:p>
        </p:txBody>
      </p:sp>
      <p:pic>
        <p:nvPicPr>
          <p:cNvPr id="21" name="Picture 2" descr="https://www.aoc.cat/wp-content/uploads/2019/11/istock-112554125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676" y="3200863"/>
            <a:ext cx="2943324" cy="196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420271" y="4064173"/>
            <a:ext cx="7809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MyGov</a:t>
            </a:r>
            <a:endParaRPr lang="ca-ES" b="1" dirty="0"/>
          </a:p>
        </p:txBody>
      </p:sp>
    </p:spTree>
    <p:extLst>
      <p:ext uri="{BB962C8B-B14F-4D97-AF65-F5344CB8AC3E}">
        <p14:creationId xmlns:p14="http://schemas.microsoft.com/office/powerpoint/2010/main" val="310898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267744" y="242095"/>
            <a:ext cx="6672199" cy="504056"/>
          </a:xfrm>
        </p:spPr>
        <p:txBody>
          <a:bodyPr/>
          <a:lstStyle/>
          <a:p>
            <a:pPr marL="49213" algn="r"/>
            <a:r>
              <a:rPr lang="es-ES_tradnl" sz="2000" dirty="0"/>
              <a:t>MyGov: </a:t>
            </a:r>
            <a:r>
              <a:rPr lang="es-ES_tradnl" sz="2000" dirty="0" err="1"/>
              <a:t>Hub</a:t>
            </a:r>
            <a:r>
              <a:rPr lang="es-ES_tradnl" sz="2000" dirty="0"/>
              <a:t> </a:t>
            </a:r>
            <a:r>
              <a:rPr lang="es-ES_tradnl" sz="2000" dirty="0" err="1"/>
              <a:t>integració</a:t>
            </a:r>
            <a:r>
              <a:rPr lang="es-ES_tradnl" sz="2000" dirty="0"/>
              <a:t> de </a:t>
            </a:r>
            <a:r>
              <a:rPr lang="es-ES_tradnl" sz="2000" dirty="0" err="1"/>
              <a:t>carpetes</a:t>
            </a:r>
            <a:r>
              <a:rPr lang="es-ES_tradnl" sz="2000" dirty="0"/>
              <a:t> </a:t>
            </a:r>
            <a:r>
              <a:rPr lang="es-ES_tradnl" sz="2000" dirty="0" err="1"/>
              <a:t>ciutadanes</a:t>
            </a:r>
            <a:endParaRPr lang="es-ES_tradnl" sz="2000" dirty="0"/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459A5E80-4113-48AE-A9BB-29C6717AE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292" y="843692"/>
            <a:ext cx="7416824" cy="423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903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267744" y="242095"/>
            <a:ext cx="6672199" cy="504056"/>
          </a:xfrm>
        </p:spPr>
        <p:txBody>
          <a:bodyPr/>
          <a:lstStyle/>
          <a:p>
            <a:pPr marL="49213" algn="r"/>
            <a:r>
              <a:rPr lang="es-ES_tradnl" sz="2000" dirty="0"/>
              <a:t>MyGov: </a:t>
            </a:r>
            <a:r>
              <a:rPr lang="es-ES_tradnl" sz="2000" dirty="0" err="1"/>
              <a:t>algunes</a:t>
            </a:r>
            <a:r>
              <a:rPr lang="es-ES_tradnl" sz="2000" dirty="0"/>
              <a:t> </a:t>
            </a:r>
            <a:r>
              <a:rPr lang="es-ES_tradnl" sz="2000" dirty="0" err="1"/>
              <a:t>pantalles</a:t>
            </a:r>
            <a:r>
              <a:rPr lang="es-ES_tradnl" sz="2000" dirty="0"/>
              <a:t> de la </a:t>
            </a:r>
            <a:r>
              <a:rPr lang="es-ES_tradnl" sz="2000" dirty="0" err="1"/>
              <a:t>solució</a:t>
            </a:r>
            <a:endParaRPr lang="es-ES_tradnl" sz="2000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-243281" y="915566"/>
            <a:ext cx="3923928" cy="1023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Autenticació (VALID)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pic>
        <p:nvPicPr>
          <p:cNvPr id="2" name="Imat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020" y="1275606"/>
            <a:ext cx="1866494" cy="3788586"/>
          </a:xfrm>
          <a:prstGeom prst="rect">
            <a:avLst/>
          </a:prstGeom>
        </p:spPr>
      </p:pic>
      <p:pic>
        <p:nvPicPr>
          <p:cNvPr id="7" name="Imat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93" y="1243639"/>
            <a:ext cx="1866494" cy="3788586"/>
          </a:xfrm>
          <a:prstGeom prst="rect">
            <a:avLst/>
          </a:prstGeom>
        </p:spPr>
      </p:pic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2458374" y="903568"/>
            <a:ext cx="3923928" cy="1023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“Mobile first” i responsive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5439700" y="903568"/>
            <a:ext cx="3923928" cy="65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Àgil, ràpid i global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pic>
        <p:nvPicPr>
          <p:cNvPr id="11" name="Imat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247" y="1249023"/>
            <a:ext cx="1875993" cy="380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580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267744" y="242095"/>
            <a:ext cx="6672199" cy="504056"/>
          </a:xfrm>
        </p:spPr>
        <p:txBody>
          <a:bodyPr/>
          <a:lstStyle/>
          <a:p>
            <a:pPr marL="49213" algn="r"/>
            <a:r>
              <a:rPr lang="es-ES_tradnl" sz="2000" dirty="0"/>
              <a:t>MyGov: </a:t>
            </a:r>
            <a:r>
              <a:rPr lang="es-ES_tradnl" sz="2000" dirty="0" err="1"/>
              <a:t>algunes</a:t>
            </a:r>
            <a:r>
              <a:rPr lang="es-ES_tradnl" sz="2000" dirty="0"/>
              <a:t> </a:t>
            </a:r>
            <a:r>
              <a:rPr lang="es-ES_tradnl" sz="2000" dirty="0" err="1"/>
              <a:t>pantalles</a:t>
            </a:r>
            <a:r>
              <a:rPr lang="es-ES_tradnl" sz="2000" dirty="0"/>
              <a:t> de la </a:t>
            </a:r>
            <a:r>
              <a:rPr lang="es-ES_tradnl" sz="2000" dirty="0" err="1"/>
              <a:t>solució</a:t>
            </a:r>
            <a:endParaRPr lang="es-ES_tradnl" sz="2000" dirty="0"/>
          </a:p>
        </p:txBody>
      </p:sp>
      <p:pic>
        <p:nvPicPr>
          <p:cNvPr id="5" name="Imat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65" y="1267377"/>
            <a:ext cx="1851770" cy="3758700"/>
          </a:xfrm>
          <a:prstGeom prst="rect">
            <a:avLst/>
          </a:prstGeom>
        </p:spPr>
      </p:pic>
      <p:pic>
        <p:nvPicPr>
          <p:cNvPr id="11" name="Imat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673" y="1243639"/>
            <a:ext cx="1851770" cy="3758700"/>
          </a:xfrm>
          <a:prstGeom prst="rect">
            <a:avLst/>
          </a:prstGeom>
        </p:spPr>
      </p:pic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305780" y="947682"/>
            <a:ext cx="3923928" cy="1023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Amb un cercador potent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sp>
        <p:nvSpPr>
          <p:cNvPr id="14" name="Rectangle 1"/>
          <p:cNvSpPr>
            <a:spLocks noChangeArrowheads="1"/>
          </p:cNvSpPr>
          <p:nvPr/>
        </p:nvSpPr>
        <p:spPr bwMode="auto">
          <a:xfrm>
            <a:off x="5918739" y="1041925"/>
            <a:ext cx="3923928" cy="65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endParaRPr lang="ca-ES" sz="1400" b="1" dirty="0">
              <a:solidFill>
                <a:schemeClr val="bg1">
                  <a:lumMod val="50000"/>
                </a:schemeClr>
              </a:solidFill>
              <a:latin typeface="Raleway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pic>
        <p:nvPicPr>
          <p:cNvPr id="15" name="Imatg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269680"/>
            <a:ext cx="1851770" cy="3758700"/>
          </a:xfrm>
          <a:prstGeom prst="rect">
            <a:avLst/>
          </a:prstGeom>
        </p:spPr>
      </p:pic>
      <p:pic>
        <p:nvPicPr>
          <p:cNvPr id="17" name="Imatg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193" y="1269680"/>
            <a:ext cx="1852905" cy="3761003"/>
          </a:xfrm>
          <a:prstGeom prst="rect">
            <a:avLst/>
          </a:prstGeom>
        </p:spPr>
      </p:pic>
      <p:sp>
        <p:nvSpPr>
          <p:cNvPr id="18" name="Rectangle 1"/>
          <p:cNvSpPr>
            <a:spLocks noChangeArrowheads="1"/>
          </p:cNvSpPr>
          <p:nvPr/>
        </p:nvSpPr>
        <p:spPr bwMode="auto">
          <a:xfrm>
            <a:off x="5050254" y="947682"/>
            <a:ext cx="3923928" cy="1023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Cas “els meus tràmits” 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925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267744" y="242095"/>
            <a:ext cx="6672199" cy="504056"/>
          </a:xfrm>
        </p:spPr>
        <p:txBody>
          <a:bodyPr/>
          <a:lstStyle/>
          <a:p>
            <a:pPr marL="49213" algn="r"/>
            <a:r>
              <a:rPr lang="es-ES_tradnl" sz="2000" dirty="0"/>
              <a:t>MyGov: </a:t>
            </a:r>
            <a:r>
              <a:rPr lang="es-ES_tradnl" sz="2000" dirty="0" err="1"/>
              <a:t>algunes</a:t>
            </a:r>
            <a:r>
              <a:rPr lang="es-ES_tradnl" sz="2000" dirty="0"/>
              <a:t> </a:t>
            </a:r>
            <a:r>
              <a:rPr lang="es-ES_tradnl" sz="2000" dirty="0" err="1"/>
              <a:t>pantalles</a:t>
            </a:r>
            <a:r>
              <a:rPr lang="es-ES_tradnl" sz="2000" dirty="0"/>
              <a:t> de la </a:t>
            </a:r>
            <a:r>
              <a:rPr lang="es-ES_tradnl" sz="2000" dirty="0" err="1"/>
              <a:t>solució</a:t>
            </a:r>
            <a:endParaRPr lang="es-ES_tradnl" sz="2000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64639" y="909274"/>
            <a:ext cx="3923928" cy="65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Cas “les meves notificacions”</a:t>
            </a:r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2458374" y="1011290"/>
            <a:ext cx="3923928" cy="80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5247786" y="868872"/>
            <a:ext cx="3923928" cy="65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Cas “els meus accessos” 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pic>
        <p:nvPicPr>
          <p:cNvPr id="12" name="Imat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13" y="1227600"/>
            <a:ext cx="1875994" cy="3807870"/>
          </a:xfrm>
          <a:prstGeom prst="rect">
            <a:avLst/>
          </a:prstGeom>
        </p:spPr>
      </p:pic>
      <p:pic>
        <p:nvPicPr>
          <p:cNvPr id="13" name="Imat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098" y="1203598"/>
            <a:ext cx="1870090" cy="3795886"/>
          </a:xfrm>
          <a:prstGeom prst="rect">
            <a:avLst/>
          </a:prstGeom>
        </p:spPr>
      </p:pic>
      <p:sp>
        <p:nvSpPr>
          <p:cNvPr id="14" name="Rectangle 1"/>
          <p:cNvSpPr>
            <a:spLocks noChangeArrowheads="1"/>
          </p:cNvSpPr>
          <p:nvPr/>
        </p:nvSpPr>
        <p:spPr bwMode="auto">
          <a:xfrm>
            <a:off x="2620437" y="915565"/>
            <a:ext cx="3923928" cy="1023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pic>
        <p:nvPicPr>
          <p:cNvPr id="15" name="Imatg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852" y="1171063"/>
            <a:ext cx="1870091" cy="3795886"/>
          </a:xfrm>
          <a:prstGeom prst="rect">
            <a:avLst/>
          </a:prstGeom>
        </p:spPr>
      </p:pic>
      <p:pic>
        <p:nvPicPr>
          <p:cNvPr id="16" name="Imatg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176" y="1161003"/>
            <a:ext cx="1880002" cy="381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222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2267744" y="242095"/>
            <a:ext cx="6672199" cy="504056"/>
          </a:xfrm>
        </p:spPr>
        <p:txBody>
          <a:bodyPr/>
          <a:lstStyle/>
          <a:p>
            <a:pPr marL="49213" algn="r"/>
            <a:r>
              <a:rPr lang="es-ES_tradnl" sz="2000" dirty="0"/>
              <a:t>MyGov: </a:t>
            </a:r>
            <a:r>
              <a:rPr lang="es-ES_tradnl" sz="2000" dirty="0" err="1"/>
              <a:t>algunes</a:t>
            </a:r>
            <a:r>
              <a:rPr lang="es-ES_tradnl" sz="2000" dirty="0"/>
              <a:t> </a:t>
            </a:r>
            <a:r>
              <a:rPr lang="es-ES_tradnl" sz="2000" dirty="0" err="1"/>
              <a:t>pantalles</a:t>
            </a:r>
            <a:r>
              <a:rPr lang="es-ES_tradnl" sz="2000" dirty="0"/>
              <a:t> de la </a:t>
            </a:r>
            <a:r>
              <a:rPr lang="es-ES_tradnl" sz="2000" dirty="0" err="1"/>
              <a:t>solució</a:t>
            </a:r>
            <a:endParaRPr lang="es-ES_tradnl" sz="2000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63800" y="857258"/>
            <a:ext cx="3923928" cy="1023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Cas “les meves dades”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2458374" y="1011290"/>
            <a:ext cx="3923928" cy="80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5247786" y="868872"/>
            <a:ext cx="3923928" cy="65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  I amb molt futur per endavant !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sp>
        <p:nvSpPr>
          <p:cNvPr id="14" name="Rectangle 1"/>
          <p:cNvSpPr>
            <a:spLocks noChangeArrowheads="1"/>
          </p:cNvSpPr>
          <p:nvPr/>
        </p:nvSpPr>
        <p:spPr bwMode="auto">
          <a:xfrm>
            <a:off x="2620437" y="915565"/>
            <a:ext cx="3923928" cy="1023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a-ES" sz="1400" b="1" dirty="0">
                <a:solidFill>
                  <a:schemeClr val="bg1">
                    <a:lumMod val="50000"/>
                  </a:schemeClr>
                </a:solidFill>
                <a:latin typeface="Raleway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  <a:p>
            <a:pPr algn="l" eaLnBrk="0" hangingPunct="0"/>
            <a:endParaRPr lang="ca-ES" sz="2400" dirty="0">
              <a:solidFill>
                <a:schemeClr val="bg1">
                  <a:lumMod val="50000"/>
                </a:schemeClr>
              </a:solidFill>
              <a:latin typeface="Calibri" pitchFamily="34" charset="0"/>
              <a:ea typeface="Calibri" pitchFamily="34" charset="0"/>
              <a:cs typeface="Consolas" pitchFamily="49" charset="0"/>
            </a:endParaRPr>
          </a:p>
        </p:txBody>
      </p:sp>
      <p:pic>
        <p:nvPicPr>
          <p:cNvPr id="2" name="Imat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1" y="1203598"/>
            <a:ext cx="1870090" cy="3795886"/>
          </a:xfrm>
          <a:prstGeom prst="rect">
            <a:avLst/>
          </a:prstGeom>
        </p:spPr>
      </p:pic>
      <p:pic>
        <p:nvPicPr>
          <p:cNvPr id="4" name="Imat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991" y="1195884"/>
            <a:ext cx="1880236" cy="3816479"/>
          </a:xfrm>
          <a:prstGeom prst="rect">
            <a:avLst/>
          </a:prstGeom>
        </p:spPr>
      </p:pic>
      <p:pic>
        <p:nvPicPr>
          <p:cNvPr id="7" name="Imat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302" y="1149379"/>
            <a:ext cx="1888054" cy="383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630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9075632719BC443850802213E59EA4E" ma:contentTypeVersion="7" ma:contentTypeDescription="Crea un document nou" ma:contentTypeScope="" ma:versionID="79ee2aa7fc8982bb752545fa24b9620d">
  <xsd:schema xmlns:xsd="http://www.w3.org/2001/XMLSchema" xmlns:xs="http://www.w3.org/2001/XMLSchema" xmlns:p="http://schemas.microsoft.com/office/2006/metadata/properties" xmlns:ns2="ad7bf94e-8ef0-4fa1-b37b-be520281b21a" targetNamespace="http://schemas.microsoft.com/office/2006/metadata/properties" ma:root="true" ma:fieldsID="3fd650e71b9a0a4abac53140af45f364" ns2:_="">
    <xsd:import namespace="ad7bf94e-8ef0-4fa1-b37b-be520281b21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7bf94e-8ef0-4fa1-b37b-be520281b2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us de contingut"/>
        <xsd:element ref="dc:title" minOccurs="0" maxOccurs="1" ma:index="4" ma:displayName="Títo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FBC1290-91F1-4DBF-9BA1-68936488DE9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4342AD-B764-44C7-84DF-EB62FD90DD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7bf94e-8ef0-4fa1-b37b-be520281b2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90E2BE8-289A-4F86-ADFD-826B358A7C31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ad7bf94e-8ef0-4fa1-b37b-be520281b21a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1569</TotalTime>
  <Words>1140</Words>
  <Application>Microsoft Office PowerPoint</Application>
  <PresentationFormat>Presentación en pantalla (16:9)</PresentationFormat>
  <Paragraphs>226</Paragraphs>
  <Slides>25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5" baseType="lpstr">
      <vt:lpstr>-apple-system</vt:lpstr>
      <vt:lpstr>Arial</vt:lpstr>
      <vt:lpstr>Calibri</vt:lpstr>
      <vt:lpstr>Courier New</vt:lpstr>
      <vt:lpstr>Franklin Gothic Book</vt:lpstr>
      <vt:lpstr>Georgia</vt:lpstr>
      <vt:lpstr>Nunito Sans</vt:lpstr>
      <vt:lpstr>Raleway</vt:lpstr>
      <vt:lpstr>Wingdings</vt:lpstr>
      <vt:lpstr>Tema de Office</vt:lpstr>
      <vt:lpstr>Presentación de PowerPoint</vt:lpstr>
      <vt:lpstr>Presentación de PowerPoint</vt:lpstr>
      <vt:lpstr>Presentación de PowerPoint</vt:lpstr>
      <vt:lpstr>MyGov: l’adminstració a les teves mans</vt:lpstr>
      <vt:lpstr>MyGov: Hub integració de carpetes ciutadanes</vt:lpstr>
      <vt:lpstr>MyGov: algunes pantalles de la solució</vt:lpstr>
      <vt:lpstr>MyGov: algunes pantalles de la solució</vt:lpstr>
      <vt:lpstr>MyGov: algunes pantalles de la solució</vt:lpstr>
      <vt:lpstr>MyGov: algunes pantalles de la solució</vt:lpstr>
      <vt:lpstr>Presentación de PowerPoint</vt:lpstr>
      <vt:lpstr>Model funcional HUB – MyGov</vt:lpstr>
      <vt:lpstr>Model funcional HUB – MyGov</vt:lpstr>
      <vt:lpstr>Model funcional HUB – MyGov</vt:lpstr>
      <vt:lpstr>Consulta d’expedients agrupada</vt:lpstr>
      <vt:lpstr>Model funcional HUB – MyGov</vt:lpstr>
      <vt:lpstr>Consulta d’expedients detallada</vt:lpstr>
      <vt:lpstr>Model funcional HUB – myGov</vt:lpstr>
      <vt:lpstr>Els meus documents presentats o rebuts (agrupada)</vt:lpstr>
      <vt:lpstr>Model funcional HUB – MyGov</vt:lpstr>
      <vt:lpstr>Els meus documents presentats o rebuts (detallada)</vt:lpstr>
      <vt:lpstr>Model integració HUB – MyGov</vt:lpstr>
      <vt:lpstr>Presentación de PowerPoint</vt:lpstr>
      <vt:lpstr>Conclusions de la sessió 16/06  </vt:lpstr>
      <vt:lpstr>Conclusions de la sessió 16/06  </vt:lpstr>
      <vt:lpstr>Moltes gràcies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Usuario de Microsoft Office</dc:creator>
  <cp:keywords/>
  <dc:description/>
  <cp:lastModifiedBy>Ferran Farriol</cp:lastModifiedBy>
  <cp:revision>114</cp:revision>
  <dcterms:created xsi:type="dcterms:W3CDTF">2019-11-11T14:51:15Z</dcterms:created>
  <dcterms:modified xsi:type="dcterms:W3CDTF">2021-03-26T06:48:39Z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0x01010049075632719BC443850802213E59EA4E</vt:lpwstr>
  </property>
</Properties>
</file>

<file path=docProps/thumbnail.jpeg>
</file>